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49" r:id="rId3"/>
    <p:sldId id="569" r:id="rId4"/>
    <p:sldId id="570" r:id="rId5"/>
    <p:sldId id="571" r:id="rId6"/>
    <p:sldId id="572" r:id="rId7"/>
    <p:sldId id="573" r:id="rId8"/>
    <p:sldId id="578" r:id="rId9"/>
    <p:sldId id="579" r:id="rId10"/>
    <p:sldId id="580" r:id="rId11"/>
    <p:sldId id="581" r:id="rId12"/>
    <p:sldId id="582" r:id="rId13"/>
    <p:sldId id="613" r:id="rId14"/>
    <p:sldId id="614" r:id="rId15"/>
    <p:sldId id="615" r:id="rId16"/>
    <p:sldId id="616" r:id="rId17"/>
    <p:sldId id="617" r:id="rId18"/>
    <p:sldId id="618" r:id="rId19"/>
    <p:sldId id="619" r:id="rId20"/>
    <p:sldId id="487" r:id="rId21"/>
    <p:sldId id="514" r:id="rId22"/>
    <p:sldId id="529" r:id="rId23"/>
    <p:sldId id="621" r:id="rId24"/>
    <p:sldId id="646" r:id="rId25"/>
    <p:sldId id="644" r:id="rId26"/>
    <p:sldId id="628" r:id="rId27"/>
    <p:sldId id="630" r:id="rId28"/>
    <p:sldId id="647" r:id="rId29"/>
    <p:sldId id="648" r:id="rId30"/>
    <p:sldId id="530" r:id="rId31"/>
    <p:sldId id="527" r:id="rId32"/>
    <p:sldId id="650" r:id="rId33"/>
    <p:sldId id="651" r:id="rId34"/>
    <p:sldId id="649" r:id="rId35"/>
    <p:sldId id="531" r:id="rId36"/>
    <p:sldId id="513" r:id="rId37"/>
    <p:sldId id="533" r:id="rId38"/>
    <p:sldId id="554" r:id="rId39"/>
    <p:sldId id="652" r:id="rId40"/>
    <p:sldId id="564" r:id="rId41"/>
    <p:sldId id="532" r:id="rId42"/>
    <p:sldId id="653" r:id="rId43"/>
    <p:sldId id="654" r:id="rId44"/>
    <p:sldId id="655" r:id="rId45"/>
    <p:sldId id="565" r:id="rId46"/>
    <p:sldId id="566" r:id="rId47"/>
    <p:sldId id="567" r:id="rId48"/>
    <p:sldId id="568" r:id="rId49"/>
    <p:sldId id="557" r:id="rId50"/>
    <p:sldId id="656" r:id="rId51"/>
    <p:sldId id="657" r:id="rId52"/>
    <p:sldId id="658" r:id="rId53"/>
    <p:sldId id="574" r:id="rId54"/>
    <p:sldId id="659" r:id="rId55"/>
    <p:sldId id="660" r:id="rId56"/>
    <p:sldId id="346" r:id="rId57"/>
    <p:sldId id="267" r:id="rId58"/>
    <p:sldId id="661" r:id="rId59"/>
    <p:sldId id="285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349"/>
            <p14:sldId id="569"/>
            <p14:sldId id="570"/>
            <p14:sldId id="571"/>
            <p14:sldId id="572"/>
            <p14:sldId id="573"/>
            <p14:sldId id="578"/>
            <p14:sldId id="579"/>
            <p14:sldId id="580"/>
            <p14:sldId id="581"/>
            <p14:sldId id="582"/>
            <p14:sldId id="613"/>
            <p14:sldId id="614"/>
            <p14:sldId id="615"/>
            <p14:sldId id="616"/>
            <p14:sldId id="617"/>
            <p14:sldId id="618"/>
            <p14:sldId id="619"/>
            <p14:sldId id="487"/>
            <p14:sldId id="514"/>
            <p14:sldId id="529"/>
            <p14:sldId id="621"/>
            <p14:sldId id="646"/>
            <p14:sldId id="644"/>
            <p14:sldId id="628"/>
            <p14:sldId id="630"/>
            <p14:sldId id="647"/>
            <p14:sldId id="648"/>
            <p14:sldId id="530"/>
            <p14:sldId id="527"/>
            <p14:sldId id="650"/>
            <p14:sldId id="651"/>
            <p14:sldId id="649"/>
            <p14:sldId id="531"/>
            <p14:sldId id="513"/>
            <p14:sldId id="533"/>
            <p14:sldId id="554"/>
            <p14:sldId id="652"/>
            <p14:sldId id="564"/>
            <p14:sldId id="532"/>
            <p14:sldId id="653"/>
            <p14:sldId id="654"/>
            <p14:sldId id="655"/>
            <p14:sldId id="565"/>
            <p14:sldId id="566"/>
            <p14:sldId id="567"/>
            <p14:sldId id="568"/>
            <p14:sldId id="557"/>
            <p14:sldId id="656"/>
            <p14:sldId id="657"/>
            <p14:sldId id="658"/>
            <p14:sldId id="574"/>
            <p14:sldId id="659"/>
            <p14:sldId id="660"/>
            <p14:sldId id="346"/>
            <p14:sldId id="267"/>
            <p14:sldId id="66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C9900"/>
    <a:srgbClr val="FFCCCC"/>
    <a:srgbClr val="FFCC00"/>
    <a:srgbClr val="FFFF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감정선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감정선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1-8마디</c:v>
                </c:pt>
                <c:pt idx="1">
                  <c:v>9-16마디</c:v>
                </c:pt>
                <c:pt idx="2">
                  <c:v>17-24마디</c:v>
                </c:pt>
                <c:pt idx="3">
                  <c:v>25-32마디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29-4E83-92E1-5126D019C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7855375"/>
        <c:axId val="907855855"/>
      </c:lineChart>
      <c:catAx>
        <c:axId val="9078553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시간의 흐름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07855855"/>
        <c:crosses val="autoZero"/>
        <c:auto val="1"/>
        <c:lblAlgn val="ctr"/>
        <c:lblOffset val="100"/>
        <c:noMultiLvlLbl val="0"/>
      </c:catAx>
      <c:valAx>
        <c:axId val="90785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긍정적인 정도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078553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etre_(music)#Polymet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7PO-m2atU2U" TargetMode="External"/><Relationship Id="rId4" Type="http://schemas.openxmlformats.org/officeDocument/2006/relationships/hyperlink" Target="https://www.youtube.com/watch?v=0_PTb2pxyg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3"/><Relationship Id="rId7" Type="http://schemas.openxmlformats.org/officeDocument/2006/relationships/image" Target="../media/image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3"/><Relationship Id="rId7" Type="http://schemas.openxmlformats.org/officeDocument/2006/relationships/image" Target="../media/image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p3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p3"/><Relationship Id="rId13" Type="http://schemas.openxmlformats.org/officeDocument/2006/relationships/slideLayout" Target="../slideLayouts/slideLayout2.xml"/><Relationship Id="rId3" Type="http://schemas.microsoft.com/office/2007/relationships/media" Target="../media/media12.mp3"/><Relationship Id="rId7" Type="http://schemas.microsoft.com/office/2007/relationships/media" Target="../media/media14.mp3"/><Relationship Id="rId12" Type="http://schemas.openxmlformats.org/officeDocument/2006/relationships/audio" Target="../media/media16.mp3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microsoft.com/office/2007/relationships/media" Target="../media/media16.mp3"/><Relationship Id="rId5" Type="http://schemas.microsoft.com/office/2007/relationships/media" Target="../media/media13.mp3"/><Relationship Id="rId10" Type="http://schemas.openxmlformats.org/officeDocument/2006/relationships/audio" Target="../media/media15.mp3"/><Relationship Id="rId4" Type="http://schemas.openxmlformats.org/officeDocument/2006/relationships/audio" Target="../media/media12.mp3"/><Relationship Id="rId9" Type="http://schemas.microsoft.com/office/2007/relationships/media" Target="../media/media15.mp3"/><Relationship Id="rId1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slideLayout" Target="../slideLayouts/slideLayout4.xml"/><Relationship Id="rId3" Type="http://schemas.microsoft.com/office/2007/relationships/media" Target="../media/media18.mp3"/><Relationship Id="rId7" Type="http://schemas.microsoft.com/office/2007/relationships/media" Target="../media/media20.mp3"/><Relationship Id="rId12" Type="http://schemas.openxmlformats.org/officeDocument/2006/relationships/audio" Target="../media/media22.mp3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microsoft.com/office/2007/relationships/media" Target="../media/media22.mp3"/><Relationship Id="rId5" Type="http://schemas.microsoft.com/office/2007/relationships/media" Target="../media/media19.mp3"/><Relationship Id="rId10" Type="http://schemas.openxmlformats.org/officeDocument/2006/relationships/audio" Target="../media/media21.mp3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5.mp3"/><Relationship Id="rId7" Type="http://schemas.openxmlformats.org/officeDocument/2006/relationships/image" Target="../media/image1.pn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5.mp3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멜로디부터 작곡하기</a:t>
            </a:r>
            <a:endParaRPr lang="en-US" altLang="ko-KR" b="1" dirty="0"/>
          </a:p>
          <a:p>
            <a:r>
              <a:rPr lang="en-US" altLang="ko-KR" dirty="0"/>
              <a:t>2024/07/11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72CCC-2C3F-4F5E-983F-255133C2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1DA02-E6CE-4B7A-BD00-B7D6DAE48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곡의 특징</a:t>
            </a:r>
            <a:endParaRPr lang="en-US" altLang="ko-KR" dirty="0"/>
          </a:p>
          <a:p>
            <a:pPr lvl="1"/>
            <a:r>
              <a:rPr lang="en-US" altLang="ko-KR" dirty="0" err="1"/>
              <a:t>Polymeter</a:t>
            </a:r>
            <a:r>
              <a:rPr lang="en-US" altLang="ko-KR" dirty="0"/>
              <a:t> </a:t>
            </a:r>
            <a:r>
              <a:rPr lang="ko-KR" altLang="en-US" dirty="0"/>
              <a:t>기법 사용</a:t>
            </a:r>
            <a:endParaRPr lang="en-US" altLang="ko-KR" dirty="0"/>
          </a:p>
          <a:p>
            <a:pPr lvl="2"/>
            <a:r>
              <a:rPr lang="ko-KR" altLang="en-US" dirty="0"/>
              <a:t>악보에 </a:t>
            </a:r>
            <a:r>
              <a:rPr lang="en-US" altLang="ko-KR" dirty="0"/>
              <a:t>3/4</a:t>
            </a:r>
            <a:r>
              <a:rPr lang="ko-KR" altLang="en-US" dirty="0"/>
              <a:t>박자 </a:t>
            </a:r>
            <a:r>
              <a:rPr lang="en-US" altLang="ko-KR" dirty="0"/>
              <a:t>Staff, 7/8</a:t>
            </a:r>
            <a:r>
              <a:rPr lang="ko-KR" altLang="en-US" dirty="0"/>
              <a:t>박자 </a:t>
            </a:r>
            <a:r>
              <a:rPr lang="en-US" altLang="ko-KR" dirty="0"/>
              <a:t>Staff, 4/4</a:t>
            </a:r>
            <a:r>
              <a:rPr lang="ko-KR" altLang="en-US" dirty="0"/>
              <a:t>박자</a:t>
            </a:r>
            <a:r>
              <a:rPr lang="en-US" altLang="ko-KR" dirty="0"/>
              <a:t> Staff</a:t>
            </a:r>
            <a:r>
              <a:rPr lang="ko-KR" altLang="en-US" dirty="0"/>
              <a:t>가 동시에 존재합니다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이렇게 서로 다른 박자를 동시에 연주하는 기법을 </a:t>
            </a:r>
            <a:r>
              <a:rPr lang="en-US" altLang="ko-KR" dirty="0" err="1"/>
              <a:t>Polymeter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“</a:t>
            </a:r>
            <a:r>
              <a:rPr lang="ko-KR" altLang="en-US" dirty="0" err="1"/>
              <a:t>다박의</a:t>
            </a:r>
            <a:r>
              <a:rPr lang="ko-KR" altLang="en-US" dirty="0"/>
              <a:t> 선율</a:t>
            </a:r>
            <a:r>
              <a:rPr lang="en-US" altLang="ko-KR" dirty="0"/>
              <a:t>”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 err="1"/>
              <a:t>다박</a:t>
            </a:r>
            <a:r>
              <a:rPr lang="en-US" altLang="ko-KR" dirty="0"/>
              <a:t>’</a:t>
            </a:r>
            <a:r>
              <a:rPr lang="ko-KR" altLang="en-US" dirty="0"/>
              <a:t>이라는 단어는 </a:t>
            </a:r>
            <a:r>
              <a:rPr lang="en-US" altLang="ko-KR" dirty="0" err="1"/>
              <a:t>Polymeter</a:t>
            </a:r>
            <a:r>
              <a:rPr lang="ko-KR" altLang="en-US" dirty="0"/>
              <a:t>를 직역하여 만들었습니다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hlinkClick r:id="rId2"/>
              </a:rPr>
              <a:t>https://en.wikipedia.org/wiki/Metre_(music)#Polymetre</a:t>
            </a:r>
            <a:endParaRPr lang="en-US" altLang="ko-KR" dirty="0"/>
          </a:p>
          <a:p>
            <a:pPr lvl="1"/>
            <a:r>
              <a:rPr lang="ko-KR" altLang="en-US" dirty="0"/>
              <a:t>다성음악</a:t>
            </a:r>
            <a:r>
              <a:rPr lang="en-US" altLang="ko-KR" dirty="0"/>
              <a:t>(Polyphony)</a:t>
            </a:r>
          </a:p>
          <a:p>
            <a:pPr lvl="2"/>
            <a:r>
              <a:rPr lang="ko-KR" altLang="en-US" dirty="0"/>
              <a:t>우리가 아는 대부분의 곡은 </a:t>
            </a:r>
            <a:r>
              <a:rPr lang="en-US" altLang="ko-KR" dirty="0"/>
              <a:t>Homophony</a:t>
            </a:r>
            <a:r>
              <a:rPr lang="ko-KR" altLang="en-US" dirty="0"/>
              <a:t>에 해당합니다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Homophony</a:t>
            </a:r>
            <a:r>
              <a:rPr lang="ko-KR" altLang="en-US" dirty="0"/>
              <a:t>는 하나의 주된 멜로디가 있고</a:t>
            </a:r>
            <a:r>
              <a:rPr lang="en-US" altLang="ko-KR" dirty="0"/>
              <a:t>, </a:t>
            </a:r>
            <a:r>
              <a:rPr lang="ko-KR" altLang="en-US" dirty="0"/>
              <a:t>이를 반주와 화음으로 뒷받침하는 여러 </a:t>
            </a:r>
            <a:r>
              <a:rPr lang="en-US" altLang="ko-KR" dirty="0"/>
              <a:t>Staff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곡은 </a:t>
            </a:r>
            <a:r>
              <a:rPr lang="en-US" altLang="ko-KR" dirty="0"/>
              <a:t>Polyphony</a:t>
            </a:r>
            <a:r>
              <a:rPr lang="ko-KR" altLang="en-US" dirty="0"/>
              <a:t>에 해당하는 곡입니다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Polyphony</a:t>
            </a:r>
            <a:r>
              <a:rPr lang="ko-KR" altLang="en-US" dirty="0"/>
              <a:t>는 각 </a:t>
            </a:r>
            <a:r>
              <a:rPr lang="en-US" altLang="ko-KR" dirty="0"/>
              <a:t>Staff</a:t>
            </a:r>
            <a:r>
              <a:rPr lang="ko-KR" altLang="en-US" dirty="0"/>
              <a:t>가 동등한 중요성을 가지며</a:t>
            </a:r>
            <a:r>
              <a:rPr lang="en-US" altLang="ko-KR" dirty="0"/>
              <a:t>, </a:t>
            </a:r>
            <a:r>
              <a:rPr lang="ko-KR" altLang="en-US" dirty="0"/>
              <a:t>독립적으로 멜로디의 역할을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80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39610-3647-401A-882E-4DC76F67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A3ABC-2D8D-449F-A11E-5F48BE58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곡의 특징</a:t>
            </a:r>
            <a:endParaRPr lang="en-US" altLang="ko-KR" dirty="0"/>
          </a:p>
          <a:p>
            <a:pPr lvl="1"/>
            <a:r>
              <a:rPr lang="en-US" altLang="ko-KR" dirty="0"/>
              <a:t>F Major</a:t>
            </a:r>
            <a:r>
              <a:rPr lang="ko-KR" altLang="en-US" dirty="0"/>
              <a:t>에서 시작하여 </a:t>
            </a:r>
            <a:r>
              <a:rPr lang="en-US" altLang="ko-KR" dirty="0"/>
              <a:t>B</a:t>
            </a:r>
            <a:r>
              <a:rPr lang="en-US" altLang="ko-KR" dirty="0">
                <a:ea typeface="맑은 고딕" panose="020B0503020000020004" pitchFamily="50" charset="-127"/>
              </a:rPr>
              <a:t>♭ Major, D minor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/>
              <a:t>등으로 조성 변화</a:t>
            </a:r>
            <a:endParaRPr lang="en-US" altLang="ko-KR" dirty="0"/>
          </a:p>
          <a:p>
            <a:pPr lvl="2"/>
            <a:r>
              <a:rPr lang="ko-KR" altLang="en-US" dirty="0"/>
              <a:t>한 </a:t>
            </a:r>
            <a:r>
              <a:rPr lang="en-US" altLang="ko-KR" dirty="0"/>
              <a:t>Staff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</a:t>
            </a:r>
            <a:r>
              <a:rPr lang="en-US" altLang="ko-KR" dirty="0"/>
              <a:t>E♭</a:t>
            </a:r>
            <a:r>
              <a:rPr lang="ko-KR" altLang="en-US" dirty="0"/>
              <a:t>을 사용하면</a:t>
            </a:r>
            <a:r>
              <a:rPr lang="en-US" altLang="ko-KR" dirty="0"/>
              <a:t>, </a:t>
            </a:r>
            <a:r>
              <a:rPr lang="ko-KR" altLang="en-US" dirty="0"/>
              <a:t>비슷한 시간대에 다른 </a:t>
            </a:r>
            <a:r>
              <a:rPr lang="en-US" altLang="ko-KR" dirty="0"/>
              <a:t>Staff</a:t>
            </a:r>
            <a:r>
              <a:rPr lang="ko-KR" altLang="en-US" dirty="0"/>
              <a:t>에서도 </a:t>
            </a:r>
            <a:r>
              <a:rPr lang="en-US" altLang="ko-KR" dirty="0"/>
              <a:t>E♭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이런 점이 이 곡의 </a:t>
            </a:r>
            <a:r>
              <a:rPr lang="en-US" altLang="ko-KR" dirty="0"/>
              <a:t>Homophony</a:t>
            </a:r>
            <a:r>
              <a:rPr lang="ko-KR" altLang="en-US" dirty="0"/>
              <a:t>적 요소라고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곡을 만든 계기</a:t>
            </a:r>
            <a:endParaRPr lang="en-US" altLang="ko-KR" dirty="0"/>
          </a:p>
          <a:p>
            <a:pPr lvl="1"/>
            <a:r>
              <a:rPr lang="ko-KR" altLang="en-US" dirty="0"/>
              <a:t>갑자기 게임 </a:t>
            </a:r>
            <a:r>
              <a:rPr lang="en-US" altLang="ko-KR" dirty="0"/>
              <a:t>“</a:t>
            </a:r>
            <a:r>
              <a:rPr lang="ko-KR" altLang="en-US" dirty="0"/>
              <a:t>메이플스토리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ko-KR" altLang="en-US" dirty="0" err="1"/>
              <a:t>루디브리엄</a:t>
            </a:r>
            <a:r>
              <a:rPr lang="ko-KR" altLang="en-US" dirty="0"/>
              <a:t> 시계탑 최하층 지역 배경음악인 </a:t>
            </a:r>
            <a:r>
              <a:rPr lang="en-US" altLang="ko-KR" dirty="0"/>
              <a:t>“</a:t>
            </a:r>
            <a:r>
              <a:rPr lang="en-US" altLang="ko-KR" dirty="0" err="1"/>
              <a:t>FairyTale</a:t>
            </a:r>
            <a:r>
              <a:rPr lang="en-US" altLang="ko-KR" dirty="0"/>
              <a:t>”</a:t>
            </a:r>
            <a:r>
              <a:rPr lang="ko-KR" altLang="en-US" dirty="0"/>
              <a:t>이 떠올랐습니다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hlinkClick r:id="rId4"/>
              </a:rPr>
              <a:t>https://www.youtube.com/watch?v=0_PTb2pxygU</a:t>
            </a:r>
            <a:endParaRPr lang="en-US" altLang="ko-KR" dirty="0"/>
          </a:p>
          <a:p>
            <a:pPr lvl="2"/>
            <a:r>
              <a:rPr lang="en-US" altLang="ko-KR" dirty="0">
                <a:hlinkClick r:id="rId5"/>
              </a:rPr>
              <a:t>https://www.youtube.com/watch?v=7PO-m2atU2U</a:t>
            </a:r>
            <a:endParaRPr lang="en-US" altLang="ko-KR" dirty="0"/>
          </a:p>
          <a:p>
            <a:pPr lvl="1"/>
            <a:r>
              <a:rPr lang="ko-KR" altLang="en-US" dirty="0"/>
              <a:t>이 노래와 비슷한 멜로디 아이디어를 떠올려서</a:t>
            </a:r>
            <a:r>
              <a:rPr lang="en-US" altLang="ko-KR" dirty="0"/>
              <a:t>, </a:t>
            </a:r>
            <a:r>
              <a:rPr lang="ko-KR" altLang="en-US" dirty="0"/>
              <a:t>이처럼 녹음했습니다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pic>
        <p:nvPicPr>
          <p:cNvPr id="4" name="다박의 선율 아이디어">
            <a:hlinkClick r:id="" action="ppaction://media"/>
            <a:extLst>
              <a:ext uri="{FF2B5EF4-FFF2-40B4-BE49-F238E27FC236}">
                <a16:creationId xmlns:a16="http://schemas.microsoft.com/office/drawing/2014/main" id="{4585E670-720E-4855-8455-72EBCE581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8280" y="50444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4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585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74EF1-3731-4E1E-B8B0-7AF00231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D2955-F48D-48EE-B8C5-C7B6250F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/>
          <a:lstStyle/>
          <a:p>
            <a:r>
              <a:rPr lang="ko-KR" altLang="en-US" dirty="0"/>
              <a:t>곡을 만든 과정</a:t>
            </a:r>
            <a:endParaRPr lang="en-US" altLang="ko-KR" dirty="0"/>
          </a:p>
          <a:p>
            <a:pPr lvl="1"/>
            <a:r>
              <a:rPr lang="ko-KR" altLang="en-US" dirty="0"/>
              <a:t>녹음한 아이디어가 </a:t>
            </a:r>
            <a:r>
              <a:rPr lang="en-US" altLang="ko-KR" dirty="0" err="1"/>
              <a:t>FairyTale</a:t>
            </a:r>
            <a:r>
              <a:rPr lang="ko-KR" altLang="en-US" dirty="0"/>
              <a:t>과 너무 비슷해서</a:t>
            </a:r>
            <a:r>
              <a:rPr lang="en-US" altLang="ko-KR" dirty="0"/>
              <a:t>, </a:t>
            </a:r>
            <a:r>
              <a:rPr lang="ko-KR" altLang="en-US" dirty="0"/>
              <a:t>표절 느낌을 주지 않기 위해 멜로디를 조금씩 변형하였습니다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녹음한 것을 악보에 옮기다가 새 아이디어가 떠올랐습니다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 err="1"/>
              <a:t>엇박으로</a:t>
            </a:r>
            <a:r>
              <a:rPr lang="en-US" altLang="ko-KR" dirty="0"/>
              <a:t>, 7/8</a:t>
            </a:r>
            <a:r>
              <a:rPr lang="ko-KR" altLang="en-US" dirty="0"/>
              <a:t>박자를 넣어서 동시에 연주하게 하면 어떨까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그렇게 </a:t>
            </a:r>
            <a:r>
              <a:rPr lang="en-US" altLang="ko-KR" dirty="0"/>
              <a:t>3/4</a:t>
            </a:r>
            <a:r>
              <a:rPr lang="ko-KR" altLang="en-US" dirty="0"/>
              <a:t>박자 </a:t>
            </a:r>
            <a:r>
              <a:rPr lang="en-US" altLang="ko-KR" dirty="0"/>
              <a:t>Staff </a:t>
            </a:r>
            <a:r>
              <a:rPr lang="ko-KR" altLang="en-US" dirty="0"/>
              <a:t>기준 </a:t>
            </a:r>
            <a:r>
              <a:rPr lang="en-US" altLang="ko-KR" dirty="0"/>
              <a:t>56</a:t>
            </a:r>
            <a:r>
              <a:rPr lang="ko-KR" altLang="en-US" dirty="0"/>
              <a:t>마디</a:t>
            </a:r>
            <a:r>
              <a:rPr lang="en-US" altLang="ko-KR" dirty="0"/>
              <a:t>, 7/8</a:t>
            </a:r>
            <a:r>
              <a:rPr lang="ko-KR" altLang="en-US" dirty="0"/>
              <a:t>박자 </a:t>
            </a:r>
            <a:r>
              <a:rPr lang="en-US" altLang="ko-KR" dirty="0"/>
              <a:t>Staff </a:t>
            </a:r>
            <a:r>
              <a:rPr lang="ko-KR" altLang="en-US" dirty="0"/>
              <a:t>기준 </a:t>
            </a:r>
            <a:r>
              <a:rPr lang="en-US" altLang="ko-KR" dirty="0"/>
              <a:t>48</a:t>
            </a:r>
            <a:r>
              <a:rPr lang="ko-KR" altLang="en-US" dirty="0"/>
              <a:t>마디를 완성하고 곡을 들어보니 혼란스러운 느낌이 들었습니다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이왕 혼란해진 김에</a:t>
            </a:r>
            <a:r>
              <a:rPr lang="en-US" altLang="ko-KR" dirty="0"/>
              <a:t>, 4/4</a:t>
            </a:r>
            <a:r>
              <a:rPr lang="ko-KR" altLang="en-US" dirty="0"/>
              <a:t>박자 </a:t>
            </a:r>
            <a:r>
              <a:rPr lang="en-US" altLang="ko-KR" dirty="0"/>
              <a:t>Staff</a:t>
            </a:r>
            <a:r>
              <a:rPr lang="ko-KR" altLang="en-US" dirty="0"/>
              <a:t>까지 추가하자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모두 같은 악기로 연주하면 구분이 되지 않으니까 악기를 서로 다르게 하자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Staff</a:t>
            </a:r>
            <a:r>
              <a:rPr lang="ko-KR" altLang="en-US" dirty="0"/>
              <a:t>별로 </a:t>
            </a:r>
            <a:r>
              <a:rPr lang="ko-KR" altLang="en-US" dirty="0" err="1"/>
              <a:t>셈여림을</a:t>
            </a:r>
            <a:r>
              <a:rPr lang="ko-KR" altLang="en-US" dirty="0"/>
              <a:t> 다르게 조절하여 곡에 변화를 주자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들어봅시다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FairyTale</a:t>
            </a:r>
            <a:r>
              <a:rPr lang="ko-KR" altLang="en-US" dirty="0"/>
              <a:t>과 비슷하다는 느낌이 드나요</a:t>
            </a:r>
            <a:r>
              <a:rPr lang="en-US" altLang="ko-KR" dirty="0"/>
              <a:t>?</a:t>
            </a:r>
          </a:p>
        </p:txBody>
      </p:sp>
      <p:pic>
        <p:nvPicPr>
          <p:cNvPr id="4" name="다박의 선율">
            <a:hlinkClick r:id="" action="ppaction://media"/>
            <a:extLst>
              <a:ext uri="{FF2B5EF4-FFF2-40B4-BE49-F238E27FC236}">
                <a16:creationId xmlns:a16="http://schemas.microsoft.com/office/drawing/2014/main" id="{824E3B8F-4DD0-43E0-9A97-20DD56E0F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6478" y="55024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D98C1-7895-40DF-8518-2EC42991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766C6-0106-4104-A544-FEC1E3BA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 정도의 곡입니다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곡의 제목은 </a:t>
            </a:r>
            <a:r>
              <a:rPr lang="en-US" altLang="ko-KR" dirty="0"/>
              <a:t>“</a:t>
            </a:r>
            <a:r>
              <a:rPr lang="ko-KR" altLang="en-US" dirty="0"/>
              <a:t>○ ○의 선율</a:t>
            </a:r>
            <a:r>
              <a:rPr lang="en-US" altLang="ko-KR" dirty="0"/>
              <a:t>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아래 글자들 중 두 개를 조합하여 제목을 맞혀보세요</a:t>
            </a:r>
            <a:r>
              <a:rPr lang="en-US" altLang="ko-KR" dirty="0"/>
              <a:t>.</a:t>
            </a:r>
          </a:p>
        </p:txBody>
      </p:sp>
      <p:pic>
        <p:nvPicPr>
          <p:cNvPr id="5" name="여행의 선율">
            <a:hlinkClick r:id="" action="ppaction://media"/>
            <a:extLst>
              <a:ext uri="{FF2B5EF4-FFF2-40B4-BE49-F238E27FC236}">
                <a16:creationId xmlns:a16="http://schemas.microsoft.com/office/drawing/2014/main" id="{AA5DB053-80FB-B0C0-E5FC-828F24CD5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8034" y="2602010"/>
            <a:ext cx="487363" cy="4873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843D3F-6CB8-C5EF-CD14-0F3C94C606FB}"/>
              </a:ext>
            </a:extLst>
          </p:cNvPr>
          <p:cNvSpPr/>
          <p:nvPr/>
        </p:nvSpPr>
        <p:spPr>
          <a:xfrm>
            <a:off x="6394430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우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8DC619-2061-3A8C-6995-43692DE87F4B}"/>
              </a:ext>
            </a:extLst>
          </p:cNvPr>
          <p:cNvSpPr/>
          <p:nvPr/>
        </p:nvSpPr>
        <p:spPr>
          <a:xfrm>
            <a:off x="3674346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빈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74855A-B1CC-BFD3-7FDB-481CFBBD83EE}"/>
              </a:ext>
            </a:extLst>
          </p:cNvPr>
          <p:cNvSpPr/>
          <p:nvPr/>
        </p:nvSpPr>
        <p:spPr>
          <a:xfrm>
            <a:off x="9112353" y="550198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행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E72063-B148-EC4A-6DD6-B6F13E8BB69A}"/>
              </a:ext>
            </a:extLst>
          </p:cNvPr>
          <p:cNvSpPr/>
          <p:nvPr/>
        </p:nvSpPr>
        <p:spPr>
          <a:xfrm>
            <a:off x="10471314" y="549890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화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B262FA-EC14-D8ED-B570-C13118168EE0}"/>
              </a:ext>
            </a:extLst>
          </p:cNvPr>
          <p:cNvSpPr/>
          <p:nvPr/>
        </p:nvSpPr>
        <p:spPr>
          <a:xfrm>
            <a:off x="7753392" y="5501983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예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5C22A-E3BF-F0B6-4B0B-0F906D99AE4E}"/>
              </a:ext>
            </a:extLst>
          </p:cNvPr>
          <p:cNvSpPr/>
          <p:nvPr/>
        </p:nvSpPr>
        <p:spPr>
          <a:xfrm>
            <a:off x="5034388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악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6A7A7B-C083-DCDD-5302-9195FB204182}"/>
              </a:ext>
            </a:extLst>
          </p:cNvPr>
          <p:cNvSpPr/>
          <p:nvPr/>
        </p:nvSpPr>
        <p:spPr>
          <a:xfrm>
            <a:off x="9110193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현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7B8048-3F55-CC0C-BE0A-4B5F332590FE}"/>
              </a:ext>
            </a:extLst>
          </p:cNvPr>
          <p:cNvSpPr/>
          <p:nvPr/>
        </p:nvSpPr>
        <p:spPr>
          <a:xfrm>
            <a:off x="2314845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성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94438-009C-91D3-AF4F-0EC9E4F8025C}"/>
              </a:ext>
            </a:extLst>
          </p:cNvPr>
          <p:cNvSpPr/>
          <p:nvPr/>
        </p:nvSpPr>
        <p:spPr>
          <a:xfrm>
            <a:off x="6394429" y="5501983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세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C5654D-44C3-1D7E-2525-6F3210003567}"/>
              </a:ext>
            </a:extLst>
          </p:cNvPr>
          <p:cNvSpPr/>
          <p:nvPr/>
        </p:nvSpPr>
        <p:spPr>
          <a:xfrm>
            <a:off x="5035466" y="5501983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연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24040D-4781-7123-3A87-B19AF7A3F430}"/>
              </a:ext>
            </a:extLst>
          </p:cNvPr>
          <p:cNvSpPr/>
          <p:nvPr/>
        </p:nvSpPr>
        <p:spPr>
          <a:xfrm>
            <a:off x="2313226" y="549890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은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92113B-ACFB-B837-C008-9FC6ED76FC73}"/>
              </a:ext>
            </a:extLst>
          </p:cNvPr>
          <p:cNvSpPr/>
          <p:nvPr/>
        </p:nvSpPr>
        <p:spPr>
          <a:xfrm>
            <a:off x="7752311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서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3B6C25-14B3-612C-3E08-29305C65EABA}"/>
              </a:ext>
            </a:extLst>
          </p:cNvPr>
          <p:cNvSpPr/>
          <p:nvPr/>
        </p:nvSpPr>
        <p:spPr>
          <a:xfrm>
            <a:off x="954803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여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0E0180-0ED9-5661-0513-696FBF133522}"/>
              </a:ext>
            </a:extLst>
          </p:cNvPr>
          <p:cNvSpPr/>
          <p:nvPr/>
        </p:nvSpPr>
        <p:spPr>
          <a:xfrm>
            <a:off x="954803" y="549890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석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A37FE2-73F3-CE27-A440-E860F2ADCB77}"/>
              </a:ext>
            </a:extLst>
          </p:cNvPr>
          <p:cNvSpPr/>
          <p:nvPr/>
        </p:nvSpPr>
        <p:spPr>
          <a:xfrm>
            <a:off x="3674346" y="549890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CF1815-063A-5BB4-D63B-D99B343F6DA9}"/>
              </a:ext>
            </a:extLst>
          </p:cNvPr>
          <p:cNvSpPr/>
          <p:nvPr/>
        </p:nvSpPr>
        <p:spPr>
          <a:xfrm>
            <a:off x="10468075" y="436149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진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779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0411-FE60-AAAC-467B-0FA52B2A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6225C-C321-8AF5-AD88-BC7F2DD8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여행의 선율</a:t>
            </a:r>
            <a:r>
              <a:rPr lang="en-US" altLang="ko-KR" dirty="0"/>
              <a:t>”(2020)</a:t>
            </a:r>
          </a:p>
          <a:p>
            <a:r>
              <a:rPr lang="ko-KR" altLang="en-US" dirty="0"/>
              <a:t>당시 </a:t>
            </a:r>
            <a:r>
              <a:rPr lang="en-US" altLang="ko-KR" dirty="0"/>
              <a:t>6</a:t>
            </a:r>
            <a:r>
              <a:rPr lang="ko-KR" altLang="en-US" dirty="0"/>
              <a:t>월에 부산여행을 다녀오고 돌아오며 서울역 </a:t>
            </a:r>
            <a:r>
              <a:rPr lang="en-US" altLang="ko-KR" dirty="0"/>
              <a:t>KTX</a:t>
            </a:r>
            <a:r>
              <a:rPr lang="ko-KR" altLang="en-US" dirty="0"/>
              <a:t>에서 내리는 순간</a:t>
            </a:r>
            <a:br>
              <a:rPr lang="en-US" altLang="ko-KR" dirty="0"/>
            </a:br>
            <a:r>
              <a:rPr lang="ko-KR" altLang="en-US" dirty="0"/>
              <a:t>떠오른 멜로디를 녹음했다가 악보로 옮겨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DDE957-91BE-09B9-7665-5B90A612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3311377"/>
            <a:ext cx="11688146" cy="33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DDE957-91BE-09B9-7665-5B90A6124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99" y="263377"/>
            <a:ext cx="10819873" cy="3058321"/>
          </a:xfrm>
          <a:prstGeom prst="rect">
            <a:avLst/>
          </a:prstGeom>
        </p:spPr>
      </p:pic>
      <p:pic>
        <p:nvPicPr>
          <p:cNvPr id="9" name="journey_chord">
            <a:hlinkClick r:id="" action="ppaction://media"/>
            <a:extLst>
              <a:ext uri="{FF2B5EF4-FFF2-40B4-BE49-F238E27FC236}">
                <a16:creationId xmlns:a16="http://schemas.microsoft.com/office/drawing/2014/main" id="{2C5BAEF7-145E-162A-C99F-5133F0A23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0980" y="4730251"/>
            <a:ext cx="487363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C8DAC-3362-A0DD-00A0-F8E2F7215BA7}"/>
              </a:ext>
            </a:extLst>
          </p:cNvPr>
          <p:cNvSpPr txBox="1"/>
          <p:nvPr/>
        </p:nvSpPr>
        <p:spPr>
          <a:xfrm>
            <a:off x="1211893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B5E36-84D2-B55C-A3A6-671693E13FB3}"/>
              </a:ext>
            </a:extLst>
          </p:cNvPr>
          <p:cNvSpPr txBox="1"/>
          <p:nvPr/>
        </p:nvSpPr>
        <p:spPr>
          <a:xfrm>
            <a:off x="2160038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56AEB-FF9A-71E0-1A5F-6F8C891BF905}"/>
              </a:ext>
            </a:extLst>
          </p:cNvPr>
          <p:cNvSpPr txBox="1"/>
          <p:nvPr/>
        </p:nvSpPr>
        <p:spPr>
          <a:xfrm>
            <a:off x="3285639" y="341012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I6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endParaRPr lang="en-US" altLang="ko-KR" dirty="0"/>
          </a:p>
          <a:p>
            <a:pPr algn="ctr"/>
            <a:r>
              <a:rPr lang="ko-KR" altLang="en-US" dirty="0"/>
              <a:t>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17D8-1BAF-9EFC-9A83-14DA4D02CF70}"/>
              </a:ext>
            </a:extLst>
          </p:cNvPr>
          <p:cNvSpPr txBox="1"/>
          <p:nvPr/>
        </p:nvSpPr>
        <p:spPr>
          <a:xfrm>
            <a:off x="4673895" y="3410125"/>
            <a:ext cx="81299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</a:t>
            </a:r>
            <a:endParaRPr lang="en-US" altLang="ko-KR" dirty="0"/>
          </a:p>
          <a:p>
            <a:pPr algn="ctr"/>
            <a:r>
              <a:rPr lang="ko-KR" altLang="en-US" dirty="0"/>
              <a:t>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090C2-1A3F-711F-C717-6733A64CCE14}"/>
              </a:ext>
            </a:extLst>
          </p:cNvPr>
          <p:cNvSpPr txBox="1"/>
          <p:nvPr/>
        </p:nvSpPr>
        <p:spPr>
          <a:xfrm>
            <a:off x="6240271" y="341079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IV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84FDC-05FD-851F-98DE-0C7A7EAD9A02}"/>
              </a:ext>
            </a:extLst>
          </p:cNvPr>
          <p:cNvSpPr txBox="1"/>
          <p:nvPr/>
        </p:nvSpPr>
        <p:spPr>
          <a:xfrm>
            <a:off x="7543526" y="3417420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3ACA2-C635-21D9-C7B8-1F23D0A92DAE}"/>
              </a:ext>
            </a:extLst>
          </p:cNvPr>
          <p:cNvSpPr txBox="1"/>
          <p:nvPr/>
        </p:nvSpPr>
        <p:spPr>
          <a:xfrm>
            <a:off x="9037544" y="3417420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Fm</a:t>
            </a:r>
            <a:endParaRPr lang="en-US" altLang="ko-KR" dirty="0"/>
          </a:p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2DBEC-F88D-5900-F60F-96BBCDA3E763}"/>
              </a:ext>
            </a:extLst>
          </p:cNvPr>
          <p:cNvSpPr txBox="1"/>
          <p:nvPr/>
        </p:nvSpPr>
        <p:spPr>
          <a:xfrm>
            <a:off x="10573610" y="3417420"/>
            <a:ext cx="81299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V7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endParaRPr lang="en-US" altLang="ko-KR" dirty="0"/>
          </a:p>
          <a:p>
            <a:pPr algn="ctr"/>
            <a:r>
              <a:rPr lang="ko-KR" altLang="en-US" dirty="0"/>
              <a:t>솔</a:t>
            </a:r>
            <a:r>
              <a:rPr lang="en-US" altLang="ko-KR" dirty="0"/>
              <a:t>(</a:t>
            </a:r>
            <a:r>
              <a:rPr lang="ko-KR" altLang="en-US" dirty="0"/>
              <a:t>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180BC-C31D-1982-1E12-FC9C0C35DCA6}"/>
              </a:ext>
            </a:extLst>
          </p:cNvPr>
          <p:cNvSpPr txBox="1"/>
          <p:nvPr/>
        </p:nvSpPr>
        <p:spPr>
          <a:xfrm>
            <a:off x="1066980" y="4789266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화음만 듣기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696933"/>
            <a:ext cx="8864082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조성은 </a:t>
            </a:r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Major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멜로디의 각</a:t>
            </a:r>
            <a:r>
              <a:rPr lang="en-US" altLang="ko-KR" dirty="0"/>
              <a:t> </a:t>
            </a:r>
            <a:r>
              <a:rPr lang="ko-KR" altLang="en-US" dirty="0"/>
              <a:t>마디의 중심음이 </a:t>
            </a:r>
            <a:r>
              <a:rPr lang="ko-KR" altLang="en-US" dirty="0">
                <a:solidFill>
                  <a:schemeClr val="accent3"/>
                </a:solidFill>
              </a:rPr>
              <a:t>미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레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도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시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솔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파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레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형태로 순차적 하행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화성이 예상 가능하고 안정적인 느낌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 대신 </a:t>
            </a:r>
            <a:r>
              <a:rPr lang="ko-KR" altLang="en-US" dirty="0" err="1">
                <a:solidFill>
                  <a:schemeClr val="accent4"/>
                </a:solidFill>
              </a:rPr>
              <a:t>시</a:t>
            </a:r>
            <a:r>
              <a:rPr lang="ko-KR" altLang="en-US" dirty="0" err="1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사용하고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V(B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대신 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v(B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을 사용해 너무 뻔하지는 않게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17-18</a:t>
            </a:r>
            <a:r>
              <a:rPr lang="ko-KR" altLang="en-US" dirty="0"/>
              <a:t>마디에서는 </a:t>
            </a:r>
            <a:r>
              <a:rPr lang="en-US" altLang="ko-KR" dirty="0"/>
              <a:t>ii-V7 </a:t>
            </a:r>
            <a:r>
              <a:rPr lang="ko-KR" altLang="en-US" dirty="0"/>
              <a:t>진행의 </a:t>
            </a:r>
            <a:r>
              <a:rPr lang="ko-KR" altLang="en-US" dirty="0" err="1">
                <a:solidFill>
                  <a:schemeClr val="accent2"/>
                </a:solidFill>
              </a:rPr>
              <a:t>반종지</a:t>
            </a:r>
            <a:r>
              <a:rPr lang="ko-KR" altLang="en-US" dirty="0" err="1"/>
              <a:t>를</a:t>
            </a:r>
            <a:r>
              <a:rPr lang="ko-KR" altLang="en-US" dirty="0"/>
              <a:t> 사용하여 뒤에 계속 나와야 할 느낌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마디 악절을 곡 전체에서 반복적으로 사용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6F0057-ADAE-0E7C-19A9-B64690290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91" y="792446"/>
            <a:ext cx="838904" cy="2608561"/>
          </a:xfrm>
          <a:prstGeom prst="rect">
            <a:avLst/>
          </a:prstGeom>
        </p:spPr>
      </p:pic>
      <p:pic>
        <p:nvPicPr>
          <p:cNvPr id="22" name="journey_11-18">
            <a:hlinkClick r:id="" action="ppaction://media"/>
            <a:extLst>
              <a:ext uri="{FF2B5EF4-FFF2-40B4-BE49-F238E27FC236}">
                <a16:creationId xmlns:a16="http://schemas.microsoft.com/office/drawing/2014/main" id="{4B695928-E210-E55D-0A4B-6EC2F2E4F1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0979" y="5727764"/>
            <a:ext cx="487363" cy="487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066979" y="5805903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</a:p>
        </p:txBody>
      </p:sp>
    </p:spTree>
    <p:extLst>
      <p:ext uri="{BB962C8B-B14F-4D97-AF65-F5344CB8AC3E}">
        <p14:creationId xmlns:p14="http://schemas.microsoft.com/office/powerpoint/2010/main" val="307268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AC8DAC-3362-A0DD-00A0-F8E2F7215BA7}"/>
              </a:ext>
            </a:extLst>
          </p:cNvPr>
          <p:cNvSpPr txBox="1"/>
          <p:nvPr/>
        </p:nvSpPr>
        <p:spPr>
          <a:xfrm>
            <a:off x="1743420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B5E36-84D2-B55C-A3A6-671693E13FB3}"/>
              </a:ext>
            </a:extLst>
          </p:cNvPr>
          <p:cNvSpPr txBox="1"/>
          <p:nvPr/>
        </p:nvSpPr>
        <p:spPr>
          <a:xfrm>
            <a:off x="2983178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56AEB-FF9A-71E0-1A5F-6F8C891BF905}"/>
              </a:ext>
            </a:extLst>
          </p:cNvPr>
          <p:cNvSpPr txBox="1"/>
          <p:nvPr/>
        </p:nvSpPr>
        <p:spPr>
          <a:xfrm>
            <a:off x="4291164" y="341500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I6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endParaRPr lang="en-US" altLang="ko-KR" dirty="0"/>
          </a:p>
          <a:p>
            <a:pPr algn="ctr"/>
            <a:r>
              <a:rPr lang="ko-KR" altLang="en-US" dirty="0"/>
              <a:t>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17D8-1BAF-9EFC-9A83-14DA4D02CF70}"/>
              </a:ext>
            </a:extLst>
          </p:cNvPr>
          <p:cNvSpPr txBox="1"/>
          <p:nvPr/>
        </p:nvSpPr>
        <p:spPr>
          <a:xfrm>
            <a:off x="5747680" y="3415005"/>
            <a:ext cx="81299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</a:t>
            </a:r>
            <a:endParaRPr lang="en-US" altLang="ko-KR" dirty="0"/>
          </a:p>
          <a:p>
            <a:pPr algn="ctr"/>
            <a:r>
              <a:rPr lang="ko-KR" altLang="en-US" dirty="0"/>
              <a:t>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090C2-1A3F-711F-C717-6733A64CCE14}"/>
              </a:ext>
            </a:extLst>
          </p:cNvPr>
          <p:cNvSpPr txBox="1"/>
          <p:nvPr/>
        </p:nvSpPr>
        <p:spPr>
          <a:xfrm>
            <a:off x="7347901" y="341500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IV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84FDC-05FD-851F-98DE-0C7A7EAD9A02}"/>
              </a:ext>
            </a:extLst>
          </p:cNvPr>
          <p:cNvSpPr txBox="1"/>
          <p:nvPr/>
        </p:nvSpPr>
        <p:spPr>
          <a:xfrm>
            <a:off x="8875184" y="341500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3ACA2-C635-21D9-C7B8-1F23D0A92DAE}"/>
              </a:ext>
            </a:extLst>
          </p:cNvPr>
          <p:cNvSpPr txBox="1"/>
          <p:nvPr/>
        </p:nvSpPr>
        <p:spPr>
          <a:xfrm>
            <a:off x="10485538" y="341500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Fm</a:t>
            </a:r>
            <a:endParaRPr lang="en-US" altLang="ko-KR" dirty="0"/>
          </a:p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831466"/>
            <a:ext cx="8864082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19-25</a:t>
            </a:r>
            <a:r>
              <a:rPr lang="ko-KR" altLang="en-US" dirty="0"/>
              <a:t>마디에서는 앞 악절을 그대로 사용하면서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>
                <a:solidFill>
                  <a:schemeClr val="accent4"/>
                </a:solidFill>
              </a:rPr>
              <a:t>서브멜로디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첫 번째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Staff)</a:t>
            </a:r>
            <a:r>
              <a:rPr lang="ko-KR" altLang="en-US" dirty="0"/>
              <a:t>를 추가하고 반주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세 번째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Staff)</a:t>
            </a:r>
            <a:r>
              <a:rPr lang="ko-KR" altLang="en-US" dirty="0"/>
              <a:t>의 리듬 변경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서브멜로디가</a:t>
            </a:r>
            <a:r>
              <a:rPr lang="ko-KR" altLang="en-US" dirty="0"/>
              <a:t> 가장 높은 음역대로 들어간 것이 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화성 진행은 정확히 동일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119674" y="5246965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9CA0C-2296-A35F-BC92-9360B208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62" y="251115"/>
            <a:ext cx="10235542" cy="30988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6F0057-ADAE-0E7C-19A9-B6469029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57" y="799334"/>
            <a:ext cx="838904" cy="2608561"/>
          </a:xfrm>
          <a:prstGeom prst="rect">
            <a:avLst/>
          </a:prstGeom>
        </p:spPr>
      </p:pic>
      <p:pic>
        <p:nvPicPr>
          <p:cNvPr id="4" name="journey_19-25">
            <a:hlinkClick r:id="" action="ppaction://media"/>
            <a:extLst>
              <a:ext uri="{FF2B5EF4-FFF2-40B4-BE49-F238E27FC236}">
                <a16:creationId xmlns:a16="http://schemas.microsoft.com/office/drawing/2014/main" id="{8EBBEFC0-06E9-F105-2CBB-87BF16603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420" y="51879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554466"/>
            <a:ext cx="8864082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Major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에서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 Major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 </a:t>
            </a:r>
            <a:r>
              <a:rPr lang="ko-KR" altLang="en-US" dirty="0"/>
              <a:t>반음 올리는 조바꿈을 위 악보와 같이 수행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V7(B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7) → </a:t>
            </a:r>
            <a:r>
              <a:rPr lang="en-US" altLang="ko-KR" dirty="0"/>
              <a:t>V7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(B7)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으로 같은 기능의 화음을 반복하며 조바꿈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빠르기를 순간적으로 느리게 했다가 조바꿈 후 처음보다 더 빠르게 변경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번째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Staff)</a:t>
            </a:r>
            <a:r>
              <a:rPr lang="ko-KR" altLang="en-US" dirty="0"/>
              <a:t>의 </a:t>
            </a:r>
            <a:r>
              <a:rPr lang="en-US" altLang="ko-KR" dirty="0"/>
              <a:t>26</a:t>
            </a:r>
            <a:r>
              <a:rPr lang="ko-KR" altLang="en-US" dirty="0"/>
              <a:t>마디와 </a:t>
            </a:r>
            <a:r>
              <a:rPr lang="en-US" altLang="ko-KR" dirty="0"/>
              <a:t>27</a:t>
            </a:r>
            <a:r>
              <a:rPr lang="ko-KR" altLang="en-US" dirty="0"/>
              <a:t>마디에서 반음계적으로 상승하는 음 패턴 사용</a:t>
            </a:r>
            <a:br>
              <a:rPr lang="en-US" altLang="ko-KR" dirty="0"/>
            </a:br>
            <a:r>
              <a:rPr lang="en-US" altLang="ko-KR" dirty="0">
                <a:solidFill>
                  <a:schemeClr val="accent1"/>
                </a:solidFill>
              </a:rPr>
              <a:t>(A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-A-B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28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마디부터 새로운 조에서 이전과 같은 악절 반복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119674" y="5246965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6F0057-ADAE-0E7C-19A9-B6469029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16" y="896639"/>
            <a:ext cx="838904" cy="26085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EB88A1-BE7B-D03E-25DE-FC8D78B48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861" y="351729"/>
            <a:ext cx="8592240" cy="3173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A8961-CCD2-74F6-A5E8-4C2371CCE769}"/>
              </a:ext>
            </a:extLst>
          </p:cNvPr>
          <p:cNvSpPr txBox="1"/>
          <p:nvPr/>
        </p:nvSpPr>
        <p:spPr>
          <a:xfrm>
            <a:off x="1119674" y="3629025"/>
            <a:ext cx="421432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Major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21093-89AF-0A5A-A0C2-38297D73ED89}"/>
              </a:ext>
            </a:extLst>
          </p:cNvPr>
          <p:cNvSpPr txBox="1"/>
          <p:nvPr/>
        </p:nvSpPr>
        <p:spPr>
          <a:xfrm>
            <a:off x="5501173" y="3624234"/>
            <a:ext cx="48239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Major</a:t>
            </a:r>
            <a:endParaRPr lang="ko-KR" altLang="en-US" dirty="0"/>
          </a:p>
        </p:txBody>
      </p:sp>
      <p:pic>
        <p:nvPicPr>
          <p:cNvPr id="8" name="journey_25-29">
            <a:hlinkClick r:id="" action="ppaction://media"/>
            <a:extLst>
              <a:ext uri="{FF2B5EF4-FFF2-40B4-BE49-F238E27FC236}">
                <a16:creationId xmlns:a16="http://schemas.microsoft.com/office/drawing/2014/main" id="{A2B4C7EB-042A-9E89-380F-D012B014C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420" y="51879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923798"/>
            <a:ext cx="8864082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36-39</a:t>
            </a:r>
            <a:r>
              <a:rPr lang="ko-KR" altLang="en-US" dirty="0"/>
              <a:t>마디에서 리듬 변화를 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반주의 단위 리듬을 </a:t>
            </a:r>
            <a:r>
              <a:rPr lang="en-US" altLang="ko-KR" dirty="0"/>
              <a:t>16</a:t>
            </a:r>
            <a:r>
              <a:rPr lang="ko-KR" altLang="en-US" dirty="0" err="1"/>
              <a:t>분음표에서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 err="1"/>
              <a:t>분음표로</a:t>
            </a:r>
            <a:r>
              <a:rPr lang="ko-KR" altLang="en-US" dirty="0"/>
              <a:t> 변경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빠르기를 잠시 느리게 변경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119674" y="5246965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21093-89AF-0A5A-A0C2-38297D73ED89}"/>
              </a:ext>
            </a:extLst>
          </p:cNvPr>
          <p:cNvSpPr txBox="1"/>
          <p:nvPr/>
        </p:nvSpPr>
        <p:spPr>
          <a:xfrm>
            <a:off x="3980283" y="3444359"/>
            <a:ext cx="62274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리듬 변화</a:t>
            </a:r>
          </a:p>
        </p:txBody>
      </p:sp>
      <p:pic>
        <p:nvPicPr>
          <p:cNvPr id="2" name="journey_34-41">
            <a:hlinkClick r:id="" action="ppaction://media"/>
            <a:extLst>
              <a:ext uri="{FF2B5EF4-FFF2-40B4-BE49-F238E27FC236}">
                <a16:creationId xmlns:a16="http://schemas.microsoft.com/office/drawing/2014/main" id="{F431E5B7-36DF-D70E-5A43-6A24A3CB2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420" y="5187947"/>
            <a:ext cx="487363" cy="487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5AB7F-8E54-FB63-D42F-084340521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30" y="262360"/>
            <a:ext cx="10832821" cy="2966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30DCAF-106A-1E90-06A1-0A4D42B5E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49" y="704292"/>
            <a:ext cx="843614" cy="25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692967"/>
            <a:ext cx="8864082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42-44</a:t>
            </a:r>
            <a:r>
              <a:rPr lang="ko-KR" altLang="en-US" dirty="0"/>
              <a:t>마디에서 </a:t>
            </a:r>
            <a:r>
              <a:rPr lang="en-US" altLang="ko-KR" dirty="0"/>
              <a:t>ii-V7-? </a:t>
            </a:r>
            <a:r>
              <a:rPr lang="ko-KR" altLang="en-US" dirty="0"/>
              <a:t>진행으로 불완전 </a:t>
            </a:r>
            <a:r>
              <a:rPr lang="ko-KR" altLang="en-US" dirty="0" err="1"/>
              <a:t>정격종지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44</a:t>
            </a:r>
            <a:r>
              <a:rPr lang="ko-KR" altLang="en-US" dirty="0"/>
              <a:t>마디 화음은 </a:t>
            </a:r>
            <a:r>
              <a:rPr lang="ko-KR" altLang="en-US" dirty="0" err="1"/>
              <a:t>미파라도솔</a:t>
            </a:r>
            <a:r>
              <a:rPr lang="ko-KR" altLang="en-US" dirty="0"/>
              <a:t> 중 도와 미가 우세하므로 </a:t>
            </a:r>
            <a:r>
              <a:rPr lang="en-US" altLang="ko-KR" dirty="0"/>
              <a:t>I</a:t>
            </a:r>
            <a:r>
              <a:rPr lang="ko-KR" altLang="en-US" dirty="0"/>
              <a:t>의 </a:t>
            </a:r>
            <a:r>
              <a:rPr lang="ko-KR" altLang="en-US" dirty="0" err="1"/>
              <a:t>대리화음으로</a:t>
            </a:r>
            <a:r>
              <a:rPr lang="ko-KR" altLang="en-US" dirty="0"/>
              <a:t> 간주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아직 남았다</a:t>
            </a:r>
            <a:r>
              <a:rPr lang="en-US" altLang="ko-KR" dirty="0">
                <a:solidFill>
                  <a:schemeClr val="accent1"/>
                </a:solidFill>
              </a:rPr>
              <a:t>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) </a:t>
            </a:r>
            <a:r>
              <a:rPr lang="en-US" altLang="ko-KR" dirty="0"/>
              <a:t>44-46</a:t>
            </a:r>
            <a:r>
              <a:rPr lang="ko-KR" altLang="en-US" dirty="0"/>
              <a:t>마디에서 </a:t>
            </a:r>
            <a:r>
              <a:rPr lang="en-US" altLang="ko-KR" dirty="0">
                <a:solidFill>
                  <a:schemeClr val="accent2"/>
                </a:solidFill>
              </a:rPr>
              <a:t>[               ]</a:t>
            </a:r>
            <a:r>
              <a:rPr lang="ko-KR" altLang="en-US" dirty="0"/>
              <a:t>종지를 사용하며 마무리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/>
                </a:solidFill>
              </a:rPr>
              <a:t>힌트</a:t>
            </a:r>
            <a:r>
              <a:rPr lang="en-US" altLang="ko-KR" dirty="0">
                <a:solidFill>
                  <a:schemeClr val="accent3"/>
                </a:solidFill>
              </a:rPr>
              <a:t>) Esus4</a:t>
            </a:r>
            <a:r>
              <a:rPr lang="ko-KR" altLang="en-US" dirty="0">
                <a:solidFill>
                  <a:schemeClr val="accent3"/>
                </a:solidFill>
              </a:rPr>
              <a:t>는 </a:t>
            </a:r>
            <a:r>
              <a:rPr lang="en-US" altLang="ko-KR" dirty="0">
                <a:solidFill>
                  <a:schemeClr val="accent3"/>
                </a:solidFill>
              </a:rPr>
              <a:t>dominant</a:t>
            </a:r>
            <a:r>
              <a:rPr lang="ko-KR" altLang="en-US" dirty="0">
                <a:solidFill>
                  <a:schemeClr val="accent3"/>
                </a:solidFill>
              </a:rPr>
              <a:t>의 역할을 수행</a:t>
            </a:r>
            <a:endParaRPr lang="en-US" altLang="ko-KR" dirty="0">
              <a:solidFill>
                <a:schemeClr val="accent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47</a:t>
            </a:r>
            <a:r>
              <a:rPr lang="ko-KR" altLang="en-US" dirty="0">
                <a:solidFill>
                  <a:schemeClr val="tx1"/>
                </a:solidFill>
              </a:rPr>
              <a:t>마디에서 </a:t>
            </a:r>
            <a:r>
              <a:rPr lang="en-US" altLang="ko-KR" dirty="0">
                <a:solidFill>
                  <a:schemeClr val="tx1"/>
                </a:solidFill>
              </a:rPr>
              <a:t>E2 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낮은 으뜸음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찍으면서 안정감 있게 마무리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119674" y="4711453"/>
            <a:ext cx="15759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  <a:br>
              <a:rPr lang="en-US" altLang="ko-KR" dirty="0"/>
            </a:b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(43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마디부터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0DCAF-106A-1E90-06A1-0A4D42B5E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055" y="811435"/>
            <a:ext cx="1022636" cy="3060441"/>
          </a:xfrm>
          <a:prstGeom prst="rect">
            <a:avLst/>
          </a:prstGeom>
        </p:spPr>
      </p:pic>
      <p:pic>
        <p:nvPicPr>
          <p:cNvPr id="3" name="Melody of Journey (outro)">
            <a:hlinkClick r:id="" action="ppaction://media"/>
            <a:extLst>
              <a:ext uri="{FF2B5EF4-FFF2-40B4-BE49-F238E27FC236}">
                <a16:creationId xmlns:a16="http://schemas.microsoft.com/office/drawing/2014/main" id="{38E94C10-03A1-34A4-1A8B-1ED9F30F7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420" y="4792396"/>
            <a:ext cx="487363" cy="4873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EA6BA-6711-F646-A0C5-E6E1E8E0A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256" y="251427"/>
            <a:ext cx="7426695" cy="369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42A9B-56AA-0570-2C28-89BFC7215BC2}"/>
              </a:ext>
            </a:extLst>
          </p:cNvPr>
          <p:cNvSpPr txBox="1"/>
          <p:nvPr/>
        </p:nvSpPr>
        <p:spPr>
          <a:xfrm>
            <a:off x="4683895" y="3918163"/>
            <a:ext cx="8129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V7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B7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9F02-6075-5C09-CDC8-92D6F7D6500E}"/>
              </a:ext>
            </a:extLst>
          </p:cNvPr>
          <p:cNvSpPr txBox="1"/>
          <p:nvPr/>
        </p:nvSpPr>
        <p:spPr>
          <a:xfrm>
            <a:off x="7161986" y="3918163"/>
            <a:ext cx="8129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A9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4188A-F67E-ADB3-F713-012DF5260319}"/>
              </a:ext>
            </a:extLst>
          </p:cNvPr>
          <p:cNvSpPr txBox="1"/>
          <p:nvPr/>
        </p:nvSpPr>
        <p:spPr>
          <a:xfrm>
            <a:off x="8389954" y="3918162"/>
            <a:ext cx="8129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Esus4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9C3EC-BB6E-D4B4-9481-3495C908C992}"/>
              </a:ext>
            </a:extLst>
          </p:cNvPr>
          <p:cNvSpPr txBox="1"/>
          <p:nvPr/>
        </p:nvSpPr>
        <p:spPr>
          <a:xfrm>
            <a:off x="9617922" y="3900196"/>
            <a:ext cx="8129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3690B-ACA7-AF66-B51A-B6D4EF4DBD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68"/>
          <a:stretch/>
        </p:blipFill>
        <p:spPr>
          <a:xfrm>
            <a:off x="2486875" y="251426"/>
            <a:ext cx="1853062" cy="36204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58786B-FFE2-53B7-898F-9B96D6522A94}"/>
              </a:ext>
            </a:extLst>
          </p:cNvPr>
          <p:cNvSpPr txBox="1"/>
          <p:nvPr/>
        </p:nvSpPr>
        <p:spPr>
          <a:xfrm>
            <a:off x="2604480" y="3921376"/>
            <a:ext cx="8129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</a:t>
            </a:r>
          </a:p>
          <a:p>
            <a:pPr algn="ctr"/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F#m</a:t>
            </a:r>
            <a:endParaRPr lang="en-US" altLang="ko-KR" dirty="0"/>
          </a:p>
        </p:txBody>
      </p:sp>
      <p:pic>
        <p:nvPicPr>
          <p:cNvPr id="2" name="여행의 선율">
            <a:hlinkClick r:id="" action="ppaction://media"/>
            <a:extLst>
              <a:ext uri="{FF2B5EF4-FFF2-40B4-BE49-F238E27FC236}">
                <a16:creationId xmlns:a16="http://schemas.microsoft.com/office/drawing/2014/main" id="{1CCC5B49-93E6-7221-D751-79B7E20722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419" y="5880445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7CA81-5683-9192-21A4-7D5E5C38B687}"/>
              </a:ext>
            </a:extLst>
          </p:cNvPr>
          <p:cNvSpPr txBox="1"/>
          <p:nvPr/>
        </p:nvSpPr>
        <p:spPr>
          <a:xfrm>
            <a:off x="1119674" y="5800962"/>
            <a:ext cx="15759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처음부터 듣기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3110"/>
          </a:xfrm>
        </p:spPr>
        <p:txBody>
          <a:bodyPr>
            <a:normAutofit/>
          </a:bodyPr>
          <a:lstStyle/>
          <a:p>
            <a:r>
              <a:rPr lang="ko-KR" altLang="en-US" dirty="0"/>
              <a:t>곡 분석 실습</a:t>
            </a:r>
            <a:endParaRPr lang="en-US" altLang="ko-KR" dirty="0"/>
          </a:p>
          <a:p>
            <a:pPr lvl="1"/>
            <a:r>
              <a:rPr lang="ko-KR" altLang="en-US" dirty="0"/>
              <a:t>사용된 작곡 기법</a:t>
            </a:r>
            <a:endParaRPr lang="en-US" altLang="ko-KR" dirty="0"/>
          </a:p>
          <a:p>
            <a:pPr lvl="1"/>
            <a:r>
              <a:rPr lang="ko-KR" altLang="en-US" dirty="0"/>
              <a:t>의도한 효과</a:t>
            </a:r>
            <a:endParaRPr lang="en-US" altLang="ko-KR" dirty="0"/>
          </a:p>
          <a:p>
            <a:r>
              <a:rPr lang="ko-KR" altLang="en-US" dirty="0"/>
              <a:t>멜로디부터 작곡하기 실습</a:t>
            </a:r>
            <a:endParaRPr lang="en-US" altLang="ko-KR" dirty="0"/>
          </a:p>
          <a:p>
            <a:pPr lvl="1"/>
            <a:r>
              <a:rPr lang="ko-KR" altLang="en-US" dirty="0"/>
              <a:t>악상 떠올리기</a:t>
            </a:r>
            <a:endParaRPr lang="en-US" altLang="ko-KR" dirty="0"/>
          </a:p>
          <a:p>
            <a:pPr lvl="1"/>
            <a:r>
              <a:rPr lang="ko-KR" altLang="en-US" dirty="0"/>
              <a:t>구조 짜기</a:t>
            </a:r>
            <a:endParaRPr lang="en-US" altLang="ko-KR" dirty="0"/>
          </a:p>
          <a:p>
            <a:pPr lvl="1"/>
            <a:r>
              <a:rPr lang="ko-KR" altLang="en-US" dirty="0"/>
              <a:t>청음해서 악보에 옮기기</a:t>
            </a:r>
            <a:endParaRPr lang="en-US" altLang="ko-KR" dirty="0"/>
          </a:p>
          <a:p>
            <a:pPr lvl="1"/>
            <a:r>
              <a:rPr lang="ko-KR" altLang="en-US" dirty="0"/>
              <a:t>각 마디에 어울리는 화음 찾기</a:t>
            </a:r>
            <a:endParaRPr lang="en-US" altLang="ko-KR" dirty="0"/>
          </a:p>
          <a:p>
            <a:pPr lvl="1"/>
            <a:r>
              <a:rPr lang="ko-KR" altLang="en-US" dirty="0"/>
              <a:t>반주 제작하기</a:t>
            </a:r>
            <a:endParaRPr lang="en-US" altLang="ko-KR" dirty="0"/>
          </a:p>
          <a:p>
            <a:pPr lvl="1"/>
            <a:r>
              <a:rPr lang="en-US" altLang="ko-KR" dirty="0"/>
              <a:t>WAV</a:t>
            </a:r>
            <a:r>
              <a:rPr lang="ko-KR" altLang="en-US" dirty="0"/>
              <a:t>로 내보내기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8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0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B4A34-18AC-4E9D-9CB6-74786C3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B70C-436D-4C7B-AB97-CD4EF38A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78124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멜로디에 대한 음악적 영감이 떠오른다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악상을 바로 녹음한다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작곡할 노래의 구조를 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멜로디를 악보로 옮긴다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각 마디에 잘 어울리는 화음을 찾는다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화음을 늘어뜨려서 반주를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 err="1"/>
              <a:t>서브멜로디를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음향적으로 풍성하게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작곡을 마무리한다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0A8FA-08DF-4D59-82C1-5B5647272166}"/>
              </a:ext>
            </a:extLst>
          </p:cNvPr>
          <p:cNvSpPr txBox="1"/>
          <p:nvPr/>
        </p:nvSpPr>
        <p:spPr>
          <a:xfrm>
            <a:off x="7401261" y="2283310"/>
            <a:ext cx="168675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/>
                </a:solidFill>
              </a:rPr>
              <a:t>다같이 해볼 것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5281A-D664-436C-B2EF-5305D49DF022}"/>
              </a:ext>
            </a:extLst>
          </p:cNvPr>
          <p:cNvSpPr txBox="1"/>
          <p:nvPr/>
        </p:nvSpPr>
        <p:spPr>
          <a:xfrm>
            <a:off x="7401261" y="2964616"/>
            <a:ext cx="23881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아이디어 선정 및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0E55-DB6D-4493-95A1-80F75D9100DF}"/>
              </a:ext>
            </a:extLst>
          </p:cNvPr>
          <p:cNvSpPr txBox="1"/>
          <p:nvPr/>
        </p:nvSpPr>
        <p:spPr>
          <a:xfrm>
            <a:off x="7401261" y="3476486"/>
            <a:ext cx="258183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청음해서 악보에 옮기기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CF407-C3F5-4350-9B4D-D135846F05CE}"/>
              </a:ext>
            </a:extLst>
          </p:cNvPr>
          <p:cNvSpPr txBox="1"/>
          <p:nvPr/>
        </p:nvSpPr>
        <p:spPr>
          <a:xfrm>
            <a:off x="7401261" y="3994642"/>
            <a:ext cx="2108500" cy="369332"/>
          </a:xfrm>
          <a:prstGeom prst="rect">
            <a:avLst/>
          </a:prstGeom>
          <a:ln>
            <a:solidFill>
              <a:srgbClr val="9966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966FF"/>
                </a:solidFill>
              </a:rPr>
              <a:t>어울리는 화음 찾기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1E6F8-E572-495E-9BC3-074B6EF301CB}"/>
              </a:ext>
            </a:extLst>
          </p:cNvPr>
          <p:cNvSpPr txBox="1"/>
          <p:nvPr/>
        </p:nvSpPr>
        <p:spPr>
          <a:xfrm>
            <a:off x="7401261" y="4729201"/>
            <a:ext cx="1613647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반주 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D8131-DDE6-467F-8CD6-81E9D3330239}"/>
              </a:ext>
            </a:extLst>
          </p:cNvPr>
          <p:cNvSpPr txBox="1"/>
          <p:nvPr/>
        </p:nvSpPr>
        <p:spPr>
          <a:xfrm>
            <a:off x="7401260" y="5675873"/>
            <a:ext cx="1378846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음향 다듬기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4D9E7A-1C1B-B328-8E5F-F24D8E37F017}"/>
              </a:ext>
            </a:extLst>
          </p:cNvPr>
          <p:cNvCxnSpPr>
            <a:cxnSpLocks/>
          </p:cNvCxnSpPr>
          <p:nvPr/>
        </p:nvCxnSpPr>
        <p:spPr>
          <a:xfrm>
            <a:off x="751840" y="4395857"/>
            <a:ext cx="10710109" cy="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A96CBA-C950-4054-108E-27E4BA8ACFA2}"/>
              </a:ext>
            </a:extLst>
          </p:cNvPr>
          <p:cNvSpPr txBox="1"/>
          <p:nvPr/>
        </p:nvSpPr>
        <p:spPr>
          <a:xfrm>
            <a:off x="10426251" y="1965960"/>
            <a:ext cx="1035698" cy="242989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오늘 해볼 것</a:t>
            </a:r>
          </a:p>
        </p:txBody>
      </p:sp>
    </p:spTree>
    <p:extLst>
      <p:ext uri="{BB962C8B-B14F-4D97-AF65-F5344CB8AC3E}">
        <p14:creationId xmlns:p14="http://schemas.microsoft.com/office/powerpoint/2010/main" val="421556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9E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9E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9E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9E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6B727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6B727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18AB3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8AB3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66FF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66FF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5327"/>
                                      </p:to>
                                    </p:animClr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5327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5327"/>
                                      </p:to>
                                    </p:animClr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5327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8AB6C3-2541-4C96-84CB-7E6C838B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ko-KR" altLang="en-US" dirty="0"/>
              <a:t>악상 떠올리기</a:t>
            </a:r>
          </a:p>
        </p:txBody>
      </p:sp>
    </p:spTree>
    <p:extLst>
      <p:ext uri="{BB962C8B-B14F-4D97-AF65-F5344CB8AC3E}">
        <p14:creationId xmlns:p14="http://schemas.microsoft.com/office/powerpoint/2010/main" val="139808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D016E4-09D0-411F-BF91-D89FC979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1CEA99-9F78-40DC-8D98-322FA6AFF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 슬라이드에서 세 가지 제약 조건을 정해봅시다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주제 항목에서 네 선택지 중 하나를 골라서 엽니다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열어서 나온 주제를 바로 선택하거나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 주제를 포기하고 다른 선택지 하나를</a:t>
            </a:r>
            <a:r>
              <a:rPr lang="en-US" altLang="ko-KR" dirty="0"/>
              <a:t> </a:t>
            </a:r>
            <a:r>
              <a:rPr lang="ko-KR" altLang="en-US" dirty="0"/>
              <a:t>열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경우 새로 연 주제가 선택됩니다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분위기에 대해서도 같은 방법으로 선택합니다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선택한 주제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분위기를 잘 나타내는 곡을 여러분 모두가 만들게 됩니다</a:t>
            </a:r>
            <a:r>
              <a:rPr lang="en-US" altLang="ko-KR" dirty="0"/>
              <a:t>.</a:t>
            </a:r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오늘 만들 곡의 길이는 </a:t>
            </a:r>
            <a:r>
              <a:rPr lang="en-US" altLang="ko-KR" dirty="0"/>
              <a:t>32</a:t>
            </a:r>
            <a:r>
              <a:rPr lang="ko-KR" altLang="en-US" dirty="0"/>
              <a:t>마디입니다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다만 반주는 오늘 안 만들어도 되고</a:t>
            </a:r>
            <a:r>
              <a:rPr lang="en-US" altLang="ko-KR" dirty="0"/>
              <a:t>, </a:t>
            </a:r>
            <a:r>
              <a:rPr lang="ko-KR" altLang="en-US" dirty="0"/>
              <a:t>멜로디와 화음만 만들어 봅시다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AF3EB-F754-CEF2-8AA1-20870547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640" y="1744825"/>
            <a:ext cx="3599541" cy="20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D5E99BB-9CDD-7C92-3CCB-5E2ED47D4CA2}"/>
              </a:ext>
            </a:extLst>
          </p:cNvPr>
          <p:cNvSpPr txBox="1">
            <a:spLocks/>
          </p:cNvSpPr>
          <p:nvPr/>
        </p:nvSpPr>
        <p:spPr>
          <a:xfrm>
            <a:off x="1167948" y="816522"/>
            <a:ext cx="3093032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주제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B4286E-39D7-7B2B-7AD8-FD5F88340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31020" y="816522"/>
            <a:ext cx="3093032" cy="77724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분위기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0CE4E21D-4336-9DDA-29DC-DD462793C0C5}"/>
              </a:ext>
            </a:extLst>
          </p:cNvPr>
          <p:cNvSpPr txBox="1">
            <a:spLocks/>
          </p:cNvSpPr>
          <p:nvPr/>
        </p:nvSpPr>
        <p:spPr>
          <a:xfrm>
            <a:off x="4549484" y="816522"/>
            <a:ext cx="3093032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8AE1A8-32B4-01C9-27DD-54113D964357}"/>
              </a:ext>
            </a:extLst>
          </p:cNvPr>
          <p:cNvSpPr/>
          <p:nvPr/>
        </p:nvSpPr>
        <p:spPr>
          <a:xfrm>
            <a:off x="1143000" y="1807978"/>
            <a:ext cx="3093032" cy="8792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나의 데뷔곡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80052E-554C-A8F7-927F-B40E86C400DC}"/>
              </a:ext>
            </a:extLst>
          </p:cNvPr>
          <p:cNvSpPr/>
          <p:nvPr/>
        </p:nvSpPr>
        <p:spPr>
          <a:xfrm>
            <a:off x="1143000" y="2901432"/>
            <a:ext cx="3093032" cy="87923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기상 알람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45EBAE-C10E-8EED-61CA-D63B3969E32D}"/>
              </a:ext>
            </a:extLst>
          </p:cNvPr>
          <p:cNvSpPr/>
          <p:nvPr/>
        </p:nvSpPr>
        <p:spPr>
          <a:xfrm>
            <a:off x="4549484" y="1807978"/>
            <a:ext cx="3093032" cy="879238"/>
          </a:xfrm>
          <a:prstGeom prst="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549BC2-817E-0997-B287-860AA92080A2}"/>
              </a:ext>
            </a:extLst>
          </p:cNvPr>
          <p:cNvSpPr/>
          <p:nvPr/>
        </p:nvSpPr>
        <p:spPr>
          <a:xfrm>
            <a:off x="4549484" y="2901432"/>
            <a:ext cx="3093032" cy="87923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109112-569A-271A-CADF-57978BE46F5A}"/>
              </a:ext>
            </a:extLst>
          </p:cNvPr>
          <p:cNvSpPr/>
          <p:nvPr/>
        </p:nvSpPr>
        <p:spPr>
          <a:xfrm>
            <a:off x="4549484" y="3994886"/>
            <a:ext cx="3093032" cy="87923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우주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7C7D07-D59B-2380-308D-A704E20AB651}"/>
              </a:ext>
            </a:extLst>
          </p:cNvPr>
          <p:cNvSpPr/>
          <p:nvPr/>
        </p:nvSpPr>
        <p:spPr>
          <a:xfrm>
            <a:off x="4537010" y="5088340"/>
            <a:ext cx="3093032" cy="8792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1613CE-96B7-AD95-AB47-1C0A2BB27B49}"/>
              </a:ext>
            </a:extLst>
          </p:cNvPr>
          <p:cNvSpPr/>
          <p:nvPr/>
        </p:nvSpPr>
        <p:spPr>
          <a:xfrm>
            <a:off x="1143000" y="3994886"/>
            <a:ext cx="3093032" cy="87923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73F1B2-7374-E844-7B49-2EF669179F40}"/>
              </a:ext>
            </a:extLst>
          </p:cNvPr>
          <p:cNvSpPr/>
          <p:nvPr/>
        </p:nvSpPr>
        <p:spPr>
          <a:xfrm>
            <a:off x="7931020" y="1807978"/>
            <a:ext cx="3093032" cy="87923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C716EB-53B5-B4AE-C1C4-5A7A43AD2DA2}"/>
              </a:ext>
            </a:extLst>
          </p:cNvPr>
          <p:cNvSpPr/>
          <p:nvPr/>
        </p:nvSpPr>
        <p:spPr>
          <a:xfrm>
            <a:off x="7931020" y="2901432"/>
            <a:ext cx="3093032" cy="87923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B77204-A9D8-9A15-2672-EF56EF756DC9}"/>
              </a:ext>
            </a:extLst>
          </p:cNvPr>
          <p:cNvSpPr/>
          <p:nvPr/>
        </p:nvSpPr>
        <p:spPr>
          <a:xfrm>
            <a:off x="7931020" y="3994886"/>
            <a:ext cx="3093032" cy="87923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긴박함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2365AF-B18F-9A04-3C27-EFEC8536DDFC}"/>
              </a:ext>
            </a:extLst>
          </p:cNvPr>
          <p:cNvSpPr/>
          <p:nvPr/>
        </p:nvSpPr>
        <p:spPr>
          <a:xfrm>
            <a:off x="7931020" y="5088340"/>
            <a:ext cx="3093032" cy="87923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신비함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65A05C-C3A0-545B-727E-02F921519068}"/>
              </a:ext>
            </a:extLst>
          </p:cNvPr>
          <p:cNvSpPr/>
          <p:nvPr/>
        </p:nvSpPr>
        <p:spPr>
          <a:xfrm>
            <a:off x="1143000" y="5088340"/>
            <a:ext cx="3093032" cy="87923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픽셀 아트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8879DF-1F23-4A9B-03E1-A026291B6C33}"/>
              </a:ext>
            </a:extLst>
          </p:cNvPr>
          <p:cNvSpPr/>
          <p:nvPr/>
        </p:nvSpPr>
        <p:spPr>
          <a:xfrm>
            <a:off x="1143000" y="2901432"/>
            <a:ext cx="3093032" cy="879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03ABAC-5BDB-645D-A5C6-112F19D1893E}"/>
              </a:ext>
            </a:extLst>
          </p:cNvPr>
          <p:cNvSpPr/>
          <p:nvPr/>
        </p:nvSpPr>
        <p:spPr>
          <a:xfrm>
            <a:off x="4549484" y="1807978"/>
            <a:ext cx="3093032" cy="87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251173-05CC-69B0-1DE4-605BA5BA440F}"/>
              </a:ext>
            </a:extLst>
          </p:cNvPr>
          <p:cNvSpPr/>
          <p:nvPr/>
        </p:nvSpPr>
        <p:spPr>
          <a:xfrm>
            <a:off x="4549484" y="2901432"/>
            <a:ext cx="3093032" cy="879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920BE3-80DD-73C0-75B0-1F8F2B8E4835}"/>
              </a:ext>
            </a:extLst>
          </p:cNvPr>
          <p:cNvSpPr/>
          <p:nvPr/>
        </p:nvSpPr>
        <p:spPr>
          <a:xfrm>
            <a:off x="4537010" y="5088340"/>
            <a:ext cx="3093032" cy="879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540CA2-4237-520D-FBFE-AC15E162027E}"/>
              </a:ext>
            </a:extLst>
          </p:cNvPr>
          <p:cNvSpPr/>
          <p:nvPr/>
        </p:nvSpPr>
        <p:spPr>
          <a:xfrm>
            <a:off x="1143000" y="3994886"/>
            <a:ext cx="3093032" cy="879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2D0105-9526-00F8-19E6-C712D15FF8D3}"/>
              </a:ext>
            </a:extLst>
          </p:cNvPr>
          <p:cNvSpPr/>
          <p:nvPr/>
        </p:nvSpPr>
        <p:spPr>
          <a:xfrm>
            <a:off x="7931020" y="1807978"/>
            <a:ext cx="3093032" cy="87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C7927-5259-6E9D-8B0E-78C1D8C6200F}"/>
              </a:ext>
            </a:extLst>
          </p:cNvPr>
          <p:cNvSpPr/>
          <p:nvPr/>
        </p:nvSpPr>
        <p:spPr>
          <a:xfrm>
            <a:off x="7931020" y="2901432"/>
            <a:ext cx="3093032" cy="879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901F70-5D49-C563-BED4-2BA8D9831E46}"/>
              </a:ext>
            </a:extLst>
          </p:cNvPr>
          <p:cNvSpPr/>
          <p:nvPr/>
        </p:nvSpPr>
        <p:spPr>
          <a:xfrm>
            <a:off x="7931020" y="3994886"/>
            <a:ext cx="3093032" cy="87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7D609-89A1-E8DD-3E3E-CFB79E70223F}"/>
              </a:ext>
            </a:extLst>
          </p:cNvPr>
          <p:cNvSpPr/>
          <p:nvPr/>
        </p:nvSpPr>
        <p:spPr>
          <a:xfrm>
            <a:off x="1143000" y="5088340"/>
            <a:ext cx="3093032" cy="879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9D10B-84A3-98DD-7B06-B584A1C0E272}"/>
              </a:ext>
            </a:extLst>
          </p:cNvPr>
          <p:cNvSpPr txBox="1"/>
          <p:nvPr/>
        </p:nvSpPr>
        <p:spPr>
          <a:xfrm>
            <a:off x="6503436" y="6139713"/>
            <a:ext cx="537443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슬라이드 쇼로 보시면 현장에서 공개되지 않은 주제도 확인해 보실 수 있습니다</a:t>
            </a:r>
            <a:r>
              <a:rPr lang="en-US" altLang="ko-KR" sz="20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0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7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8AB6C3-2541-4C96-84CB-7E6C838B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ko-KR" altLang="en-US" dirty="0"/>
              <a:t>구조 짜기</a:t>
            </a:r>
          </a:p>
        </p:txBody>
      </p:sp>
    </p:spTree>
    <p:extLst>
      <p:ext uri="{BB962C8B-B14F-4D97-AF65-F5344CB8AC3E}">
        <p14:creationId xmlns:p14="http://schemas.microsoft.com/office/powerpoint/2010/main" val="21657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B1AA-70DF-96CE-5BF4-D051DBF0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6BB181-03C7-9528-C562-8B3440700A9F}"/>
              </a:ext>
            </a:extLst>
          </p:cNvPr>
          <p:cNvSpPr/>
          <p:nvPr/>
        </p:nvSpPr>
        <p:spPr>
          <a:xfrm>
            <a:off x="1072439" y="2062066"/>
            <a:ext cx="2995707" cy="4040154"/>
          </a:xfrm>
          <a:prstGeom prst="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A</a:t>
            </a:r>
            <a:r>
              <a:rPr lang="ko-KR" altLang="en-US" sz="3200" dirty="0"/>
              <a:t>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A’</a:t>
            </a:r>
            <a:r>
              <a:rPr lang="ko-KR" altLang="en-US" sz="3200" dirty="0"/>
              <a:t>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A’’ –</a:t>
            </a:r>
            <a:r>
              <a:rPr lang="ko-KR" altLang="en-US" sz="3200" dirty="0"/>
              <a:t> </a:t>
            </a:r>
            <a:r>
              <a:rPr lang="en-US" altLang="ko-KR" sz="3200" dirty="0"/>
              <a:t>A’’’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164D6A-D421-5BB0-C9D1-AFC1015B1344}"/>
              </a:ext>
            </a:extLst>
          </p:cNvPr>
          <p:cNvSpPr/>
          <p:nvPr/>
        </p:nvSpPr>
        <p:spPr>
          <a:xfrm>
            <a:off x="4598147" y="2062064"/>
            <a:ext cx="2995706" cy="4040153"/>
          </a:xfrm>
          <a:prstGeom prst="rect">
            <a:avLst/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A – A’ – B – A’’</a:t>
            </a:r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E9D0-3646-E468-B3AD-C6D54E51E5C7}"/>
              </a:ext>
            </a:extLst>
          </p:cNvPr>
          <p:cNvSpPr/>
          <p:nvPr/>
        </p:nvSpPr>
        <p:spPr>
          <a:xfrm>
            <a:off x="8123854" y="2062064"/>
            <a:ext cx="2995706" cy="4040152"/>
          </a:xfrm>
          <a:prstGeom prst="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A – A’ – B – B’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0B8E90-4056-15BE-A70E-12D2EEF3B0C2}"/>
              </a:ext>
            </a:extLst>
          </p:cNvPr>
          <p:cNvSpPr/>
          <p:nvPr/>
        </p:nvSpPr>
        <p:spPr>
          <a:xfrm>
            <a:off x="1072439" y="2062064"/>
            <a:ext cx="2995706" cy="4040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19FC40-E319-E561-1712-4319A9F14C0C}"/>
              </a:ext>
            </a:extLst>
          </p:cNvPr>
          <p:cNvSpPr/>
          <p:nvPr/>
        </p:nvSpPr>
        <p:spPr>
          <a:xfrm>
            <a:off x="8123852" y="2062062"/>
            <a:ext cx="2995706" cy="4040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1578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B1AA-70DF-96CE-5BF4-D051DBF0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감정선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C332961-C167-1DD4-27D6-6988C8A7B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993145"/>
              </p:ext>
            </p:extLst>
          </p:nvPr>
        </p:nvGraphicFramePr>
        <p:xfrm>
          <a:off x="1158240" y="1576873"/>
          <a:ext cx="9875520" cy="467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DBA29A-94B8-7E25-A68A-4DEF48A63D98}"/>
              </a:ext>
            </a:extLst>
          </p:cNvPr>
          <p:cNvSpPr txBox="1"/>
          <p:nvPr/>
        </p:nvSpPr>
        <p:spPr>
          <a:xfrm>
            <a:off x="3928189" y="954833"/>
            <a:ext cx="75204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여러분의 음악이 그리게 될</a:t>
            </a:r>
            <a:r>
              <a:rPr lang="en-US" altLang="ko-KR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감정선의 수치를 직접 </a:t>
            </a:r>
            <a:r>
              <a:rPr lang="ko-KR" altLang="en-US" sz="2400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커스터마이징해보세요</a:t>
            </a:r>
            <a:r>
              <a:rPr lang="en-US" altLang="ko-KR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아래는 예시입니다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3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467081A-C0CE-97D8-E4C6-47116965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변화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D14296-BE21-FF87-1EF2-6103D655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자신의 곡이 어떤 조로 시작할지 정해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곡이 끝날 때까지 조를 유지할지</a:t>
            </a:r>
            <a:r>
              <a:rPr lang="en-US" altLang="ko-KR" dirty="0"/>
              <a:t>, </a:t>
            </a:r>
            <a:r>
              <a:rPr lang="ko-KR" altLang="en-US" dirty="0"/>
              <a:t>아니면 중간에 조바꿈을 넣을지 정해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조바꿈이 들어간다면 언제</a:t>
            </a:r>
            <a:r>
              <a:rPr lang="en-US" altLang="ko-KR" dirty="0"/>
              <a:t>, </a:t>
            </a:r>
            <a:r>
              <a:rPr lang="ko-KR" altLang="en-US" dirty="0"/>
              <a:t>어떤 조로 바꿀지 정해 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처음부터 여러분이 정한 조의 조표를 붙이고 작곡해도 되지만</a:t>
            </a:r>
            <a:endParaRPr lang="en-US" altLang="ko-KR" dirty="0"/>
          </a:p>
          <a:p>
            <a:pPr lvl="1"/>
            <a:r>
              <a:rPr lang="ko-KR" altLang="en-US" dirty="0"/>
              <a:t>우선은 </a:t>
            </a:r>
            <a:r>
              <a:rPr lang="en-US" altLang="ko-KR" dirty="0"/>
              <a:t>NWC</a:t>
            </a:r>
            <a:r>
              <a:rPr lang="ko-KR" altLang="en-US" dirty="0"/>
              <a:t>나 </a:t>
            </a:r>
            <a:r>
              <a:rPr lang="en-US" altLang="ko-KR" dirty="0" err="1"/>
              <a:t>MuseScore</a:t>
            </a:r>
            <a:r>
              <a:rPr lang="ko-KR" altLang="en-US" dirty="0"/>
              <a:t>에서 다장조로 작업하고</a:t>
            </a:r>
            <a:br>
              <a:rPr lang="en-US" altLang="ko-KR" dirty="0"/>
            </a:br>
            <a:r>
              <a:rPr lang="ko-KR" altLang="en-US" dirty="0"/>
              <a:t>멜로디를 완성한 후에 일괄적으로 </a:t>
            </a:r>
            <a:r>
              <a:rPr lang="ko-KR" altLang="en-US" dirty="0" err="1"/>
              <a:t>조바꿈하는</a:t>
            </a:r>
            <a:r>
              <a:rPr lang="ko-KR" altLang="en-US" dirty="0"/>
              <a:t> 방법도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의 경우</a:t>
            </a:r>
            <a:endParaRPr lang="en-US" altLang="ko-KR" dirty="0"/>
          </a:p>
          <a:p>
            <a:pPr lvl="2"/>
            <a:r>
              <a:rPr lang="en-US" altLang="ko-KR" dirty="0"/>
              <a:t>[Tools] – [Transpose Staff…] – “Update staff play back transposition” </a:t>
            </a:r>
            <a:r>
              <a:rPr lang="ko-KR" altLang="en-US" dirty="0"/>
              <a:t>체크 해제 후 조바꿈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996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467081A-C0CE-97D8-E4C6-47116965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악상 녹음하기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D14296-BE21-FF87-1EF2-6103D655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앞에서 선택한 단어들을 보면서 떠오르는 멜로디가 있나요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있다면 바로 </a:t>
            </a:r>
            <a:r>
              <a:rPr lang="ko-KR" altLang="en-US" dirty="0">
                <a:solidFill>
                  <a:schemeClr val="accent2"/>
                </a:solidFill>
              </a:rPr>
              <a:t>녹음기를 켜서</a:t>
            </a:r>
            <a:r>
              <a:rPr lang="en-US" altLang="ko-KR" dirty="0"/>
              <a:t>, </a:t>
            </a:r>
            <a:r>
              <a:rPr lang="ko-KR" altLang="en-US" dirty="0"/>
              <a:t>떠오르는 노래를 흥얼거리며 녹음해 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하지만 여러분이 부끄럼이 많다는 것을 잘 알고 있습니다</a:t>
            </a:r>
            <a:r>
              <a:rPr lang="en-US" altLang="ko-KR" dirty="0"/>
              <a:t>. </a:t>
            </a:r>
            <a:r>
              <a:rPr lang="ko-KR" altLang="en-US" dirty="0"/>
              <a:t>😶‍🌫️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떠오르는 멜로디를 암기할 수 있다면 녹음 없이 작업해도 괜찮습니다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떠오르는 멜로디가 없다면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악보에 아무 음 배열을 찍어보는 것부터 시작해 봐도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65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AB05EB-F7FE-4F38-8B97-4752976D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분석하기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42533A-6383-42D5-84A0-1CDA97BA2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작곡가의 관점</a:t>
            </a:r>
            <a:endParaRPr lang="en-US" altLang="ko-KR" dirty="0"/>
          </a:p>
          <a:p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46073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64CA2A-7EDE-4B3B-9C07-4AC85B7B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ko-KR" altLang="en-US" dirty="0"/>
              <a:t>청음해서 악보에 옮기기</a:t>
            </a:r>
          </a:p>
        </p:txBody>
      </p:sp>
    </p:spTree>
    <p:extLst>
      <p:ext uri="{BB962C8B-B14F-4D97-AF65-F5344CB8AC3E}">
        <p14:creationId xmlns:p14="http://schemas.microsoft.com/office/powerpoint/2010/main" val="213315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2FA83-088C-460E-94B1-B67F17E0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A84F3-EC9E-4F2F-94D2-7C6D0A482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75673"/>
          </a:xfrm>
        </p:spPr>
        <p:txBody>
          <a:bodyPr>
            <a:normAutofit/>
          </a:bodyPr>
          <a:lstStyle/>
          <a:p>
            <a:r>
              <a:rPr lang="ko-KR" altLang="en-US" dirty="0"/>
              <a:t>녹음한 아이디어를 들으면서 </a:t>
            </a:r>
            <a:r>
              <a:rPr lang="en-US" altLang="ko-KR" dirty="0"/>
              <a:t>NWC</a:t>
            </a:r>
            <a:r>
              <a:rPr lang="ko-KR" altLang="en-US" dirty="0"/>
              <a:t>나 </a:t>
            </a:r>
            <a:r>
              <a:rPr lang="en-US" altLang="ko-KR" dirty="0" err="1"/>
              <a:t>MuseScore</a:t>
            </a:r>
            <a:r>
              <a:rPr lang="ko-KR" altLang="en-US" dirty="0"/>
              <a:t>에 옮겨 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똑같이 옮겨도 되고</a:t>
            </a:r>
            <a:r>
              <a:rPr lang="en-US" altLang="ko-KR" dirty="0"/>
              <a:t>, </a:t>
            </a:r>
            <a:r>
              <a:rPr lang="ko-KR" altLang="en-US" dirty="0"/>
              <a:t>원하는 대로 변형을 가해서 옮겨도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처음 몇 음을 잡아보세요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2"/>
            <a:r>
              <a:rPr lang="ko-KR" altLang="en-US" dirty="0"/>
              <a:t>한 </a:t>
            </a:r>
            <a:r>
              <a:rPr lang="ko-KR" altLang="en-US" dirty="0" err="1"/>
              <a:t>음씩</a:t>
            </a:r>
            <a:r>
              <a:rPr lang="ko-KR" altLang="en-US" dirty="0"/>
              <a:t> 듣고 피아노로 음을 재생해 보면서 같은 음인지 비교하세요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조성을 파악하세요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2"/>
            <a:r>
              <a:rPr lang="ko-KR" altLang="en-US" dirty="0"/>
              <a:t>으뜸음을 찾고</a:t>
            </a:r>
            <a:r>
              <a:rPr lang="en-US" altLang="ko-KR" dirty="0"/>
              <a:t>,</a:t>
            </a:r>
            <a:r>
              <a:rPr lang="ko-KR" altLang="en-US" dirty="0"/>
              <a:t> 장조인지 단조인지 파악하세요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음을 악보에 입력하면서 리듬과 박자를 파악하세요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2"/>
            <a:r>
              <a:rPr lang="ko-KR" altLang="en-US" dirty="0"/>
              <a:t>한 </a:t>
            </a:r>
            <a:r>
              <a:rPr lang="ko-KR" altLang="en-US" dirty="0" err="1"/>
              <a:t>마디씩</a:t>
            </a:r>
            <a:r>
              <a:rPr lang="ko-KR" altLang="en-US" dirty="0"/>
              <a:t> 재생해 보면서 리듬이 서로 </a:t>
            </a:r>
            <a:r>
              <a:rPr lang="ko-KR" altLang="en-US" dirty="0" err="1"/>
              <a:t>같은지</a:t>
            </a:r>
            <a:r>
              <a:rPr lang="ko-KR" altLang="en-US" dirty="0"/>
              <a:t> 비교하세요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한 마디에 몇 박이 들어가야 자연스러울지 생각하세요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빠르기를 비슷하게 맞춰보세요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2"/>
            <a:r>
              <a:rPr lang="ko-KR" altLang="en-US" dirty="0"/>
              <a:t>실제 노래와 악보에 입력한 노래를 들어보면서 적절한 빠르기를 찾아보세요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32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6F0C-BE6E-4C28-B5D5-98B96602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찾는 순서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39354-88D2-496B-91B0-D5B94079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17291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노래를 듣는다</a:t>
            </a:r>
            <a:r>
              <a:rPr lang="en-US" altLang="ko-KR" sz="18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들리는 각 음의 계이름이 무엇인지 생각해봅니다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상대음감과 위계구조 활용</a:t>
            </a:r>
            <a:endParaRPr lang="en-US" altLang="ko-KR" sz="1600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으뜸음이 되는 음을 찾습니다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보통은 가장 자주 등장하는 음입니다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첫 음이 꼭 으뜸음인 것은 아닙니다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장조인지 단조인지 파악합니다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으뜸음의 계이름이 </a:t>
            </a:r>
            <a:r>
              <a:rPr lang="en-US" altLang="ko-KR" sz="1600" dirty="0"/>
              <a:t>‘</a:t>
            </a:r>
            <a:r>
              <a:rPr lang="ko-KR" altLang="en-US" sz="1600" dirty="0"/>
              <a:t>도</a:t>
            </a:r>
            <a:r>
              <a:rPr lang="en-US" altLang="ko-KR" sz="1600" dirty="0"/>
              <a:t>’</a:t>
            </a:r>
            <a:r>
              <a:rPr lang="ko-KR" altLang="en-US" sz="1600" dirty="0"/>
              <a:t>이면 장조</a:t>
            </a:r>
            <a:r>
              <a:rPr lang="en-US" altLang="ko-KR" sz="1600" dirty="0"/>
              <a:t>, ‘</a:t>
            </a:r>
            <a:r>
              <a:rPr lang="ko-KR" altLang="en-US" sz="1600" dirty="0"/>
              <a:t>라</a:t>
            </a:r>
            <a:r>
              <a:rPr lang="en-US" altLang="ko-KR" sz="1600" dirty="0"/>
              <a:t>’</a:t>
            </a:r>
            <a:r>
              <a:rPr lang="ko-KR" altLang="en-US" sz="1600" dirty="0"/>
              <a:t>이면 단조입니다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분위기가 밝으면 대충 장조</a:t>
            </a:r>
            <a:r>
              <a:rPr lang="en-US" altLang="ko-KR" sz="1600" dirty="0"/>
              <a:t>, </a:t>
            </a:r>
            <a:r>
              <a:rPr lang="ko-KR" altLang="en-US" sz="1600" dirty="0"/>
              <a:t>어두우면 대충 단조입니다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으뜸음의 절대적인 음 높이를 알아봅니다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절대음감을 활용하거나</a:t>
            </a:r>
            <a:r>
              <a:rPr lang="en-US" altLang="ko-KR" sz="1600" dirty="0"/>
              <a:t> </a:t>
            </a:r>
            <a:r>
              <a:rPr lang="ko-KR" altLang="en-US" sz="1600" dirty="0"/>
              <a:t>튜너</a:t>
            </a:r>
            <a:r>
              <a:rPr lang="en-US" altLang="ko-KR" sz="1600" dirty="0">
                <a:solidFill>
                  <a:schemeClr val="accent6"/>
                </a:solidFill>
              </a:rPr>
              <a:t>(Tuner) </a:t>
            </a:r>
            <a:r>
              <a:rPr lang="ko-KR" altLang="en-US" sz="1600" dirty="0"/>
              <a:t>등을 이용합니다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으뜸음의 음이름과 장조</a:t>
            </a:r>
            <a:r>
              <a:rPr lang="en-US" altLang="ko-KR" sz="1800" dirty="0"/>
              <a:t>/</a:t>
            </a:r>
            <a:r>
              <a:rPr lang="ko-KR" altLang="en-US" sz="1800" dirty="0"/>
              <a:t>단조를 붙이면 조성이 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8929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CA5A2-30D4-488D-8C79-07843C90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상대음감 활용법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011FF-1BC2-40B9-AAA4-9CFD05B69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63980"/>
          </a:xfrm>
        </p:spPr>
        <p:txBody>
          <a:bodyPr/>
          <a:lstStyle/>
          <a:p>
            <a:r>
              <a:rPr lang="ko-KR" altLang="en-US" dirty="0"/>
              <a:t>장조의 경우</a:t>
            </a:r>
            <a:r>
              <a:rPr lang="en-US" altLang="ko-KR" dirty="0"/>
              <a:t>, “</a:t>
            </a:r>
            <a:r>
              <a:rPr lang="ko-KR" altLang="en-US" dirty="0" err="1"/>
              <a:t>도레미파솔라시도</a:t>
            </a:r>
            <a:r>
              <a:rPr lang="en-US" altLang="ko-KR" dirty="0"/>
              <a:t>”</a:t>
            </a:r>
            <a:r>
              <a:rPr lang="ko-KR" altLang="en-US" dirty="0"/>
              <a:t>를 잘 기억하고 떠올릴 수 있으면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단조의 경우</a:t>
            </a:r>
            <a:r>
              <a:rPr lang="en-US" altLang="ko-KR" dirty="0"/>
              <a:t>, “</a:t>
            </a:r>
            <a:r>
              <a:rPr lang="ko-KR" altLang="en-US" dirty="0" err="1"/>
              <a:t>라시도레미파솔라</a:t>
            </a:r>
            <a:r>
              <a:rPr lang="en-US" altLang="ko-KR" dirty="0"/>
              <a:t>” </a:t>
            </a:r>
            <a:r>
              <a:rPr lang="ko-KR" altLang="en-US" dirty="0"/>
              <a:t>또는 </a:t>
            </a:r>
            <a:r>
              <a:rPr lang="en-US" altLang="ko-KR" dirty="0"/>
              <a:t>“</a:t>
            </a:r>
            <a:r>
              <a:rPr lang="ko-KR" altLang="en-US" dirty="0" err="1"/>
              <a:t>라시도레미파</a:t>
            </a:r>
            <a:r>
              <a:rPr lang="en-US" altLang="ko-KR" dirty="0"/>
              <a:t>[</a:t>
            </a:r>
            <a:r>
              <a:rPr lang="ko-KR" altLang="en-US" dirty="0"/>
              <a:t>솔</a:t>
            </a:r>
            <a:r>
              <a:rPr lang="en-US" altLang="ko-KR" dirty="0"/>
              <a:t>#]</a:t>
            </a:r>
            <a:r>
              <a:rPr lang="ko-KR" altLang="en-US" dirty="0"/>
              <a:t>라</a:t>
            </a:r>
            <a:r>
              <a:rPr lang="en-US" altLang="ko-KR" dirty="0"/>
              <a:t>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기억하세요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  <a:p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chemeClr val="accent1"/>
                </a:solidFill>
              </a:rPr>
              <a:t>으뜸음이라고 생각되는 음을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도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ko-KR" altLang="en-US" b="1" dirty="0">
                <a:solidFill>
                  <a:schemeClr val="accent6"/>
                </a:solidFill>
              </a:rPr>
              <a:t>장조</a:t>
            </a:r>
            <a:r>
              <a:rPr lang="en-US" altLang="ko-KR" b="1" dirty="0">
                <a:solidFill>
                  <a:schemeClr val="accent6"/>
                </a:solidFill>
              </a:rPr>
              <a:t>) </a:t>
            </a:r>
            <a:r>
              <a:rPr lang="ko-KR" altLang="en-US" b="1" dirty="0">
                <a:solidFill>
                  <a:schemeClr val="accent1"/>
                </a:solidFill>
              </a:rPr>
              <a:t>또는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라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ko-KR" altLang="en-US" b="1" dirty="0">
                <a:solidFill>
                  <a:schemeClr val="accent6"/>
                </a:solidFill>
              </a:rPr>
              <a:t>단조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위치에 고정시켜 놓고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1"/>
            <a:r>
              <a:rPr lang="en-US" altLang="ko-KR" b="1" dirty="0">
                <a:solidFill>
                  <a:schemeClr val="accent1"/>
                </a:solidFill>
              </a:rPr>
              <a:t>“</a:t>
            </a:r>
            <a:r>
              <a:rPr lang="ko-KR" altLang="en-US" b="1" dirty="0" err="1">
                <a:solidFill>
                  <a:schemeClr val="accent1"/>
                </a:solidFill>
              </a:rPr>
              <a:t>도레미파솔라시도</a:t>
            </a:r>
            <a:r>
              <a:rPr lang="en-US" altLang="ko-KR" b="1" dirty="0">
                <a:solidFill>
                  <a:schemeClr val="accent1"/>
                </a:solidFill>
              </a:rPr>
              <a:t>” </a:t>
            </a:r>
            <a:r>
              <a:rPr lang="ko-KR" altLang="en-US" b="1" dirty="0">
                <a:solidFill>
                  <a:schemeClr val="accent1"/>
                </a:solidFill>
              </a:rPr>
              <a:t>또는 </a:t>
            </a:r>
            <a:r>
              <a:rPr lang="en-US" altLang="ko-KR" b="1" dirty="0">
                <a:solidFill>
                  <a:schemeClr val="accent1"/>
                </a:solidFill>
              </a:rPr>
              <a:t>“</a:t>
            </a:r>
            <a:r>
              <a:rPr lang="ko-KR" altLang="en-US" b="1" dirty="0" err="1">
                <a:solidFill>
                  <a:schemeClr val="accent1"/>
                </a:solidFill>
              </a:rPr>
              <a:t>라시도레미파솔라</a:t>
            </a:r>
            <a:r>
              <a:rPr lang="en-US" altLang="ko-KR" b="1" dirty="0">
                <a:solidFill>
                  <a:schemeClr val="accent1"/>
                </a:solidFill>
              </a:rPr>
              <a:t>”</a:t>
            </a:r>
            <a:r>
              <a:rPr lang="ko-KR" altLang="en-US" b="1" dirty="0">
                <a:solidFill>
                  <a:schemeClr val="accent1"/>
                </a:solidFill>
              </a:rPr>
              <a:t>를 속으로 불러보세요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그리고 다른 음들이 그 음계에 맞는 음인지 확인해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1CEE0E-0B78-4794-A181-8AEED843BC36}"/>
              </a:ext>
            </a:extLst>
          </p:cNvPr>
          <p:cNvGrpSpPr/>
          <p:nvPr/>
        </p:nvGrpSpPr>
        <p:grpSpPr>
          <a:xfrm>
            <a:off x="4064457" y="2528795"/>
            <a:ext cx="1084393" cy="856695"/>
            <a:chOff x="1795718" y="2637146"/>
            <a:chExt cx="1084393" cy="856695"/>
          </a:xfrm>
        </p:grpSpPr>
        <p:pic>
          <p:nvPicPr>
            <p:cNvPr id="4" name="2주차 발표 보충_3">
              <a:hlinkClick r:id="" action="ppaction://media"/>
              <a:extLst>
                <a:ext uri="{FF2B5EF4-FFF2-40B4-BE49-F238E27FC236}">
                  <a16:creationId xmlns:a16="http://schemas.microsoft.com/office/drawing/2014/main" id="{F7221DAE-1D3D-4ABC-8AED-9AF6CB03A240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2094234" y="2637146"/>
              <a:ext cx="487363" cy="4873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DD0F7-B485-4C81-B20C-4E7C7B1A3E69}"/>
                </a:ext>
              </a:extLst>
            </p:cNvPr>
            <p:cNvSpPr txBox="1"/>
            <p:nvPr/>
          </p:nvSpPr>
          <p:spPr>
            <a:xfrm>
              <a:off x="1795718" y="3124509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 Major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7C3300-0AC7-464F-A8D9-2EACE0259465}"/>
              </a:ext>
            </a:extLst>
          </p:cNvPr>
          <p:cNvGrpSpPr/>
          <p:nvPr/>
        </p:nvGrpSpPr>
        <p:grpSpPr>
          <a:xfrm>
            <a:off x="6649073" y="2528795"/>
            <a:ext cx="1084393" cy="856695"/>
            <a:chOff x="7020862" y="4076700"/>
            <a:chExt cx="1084393" cy="856695"/>
          </a:xfrm>
        </p:grpSpPr>
        <p:pic>
          <p:nvPicPr>
            <p:cNvPr id="5" name="2주차 발표 보충_6">
              <a:hlinkClick r:id="" action="ppaction://media"/>
              <a:extLst>
                <a:ext uri="{FF2B5EF4-FFF2-40B4-BE49-F238E27FC236}">
                  <a16:creationId xmlns:a16="http://schemas.microsoft.com/office/drawing/2014/main" id="{4219ECF1-C326-4535-A8E1-2EE310A305B4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7319378" y="4076700"/>
              <a:ext cx="487363" cy="4873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501199-CE5D-4D95-9B3E-B38E71886219}"/>
                </a:ext>
              </a:extLst>
            </p:cNvPr>
            <p:cNvSpPr txBox="1"/>
            <p:nvPr/>
          </p:nvSpPr>
          <p:spPr>
            <a:xfrm>
              <a:off x="7020862" y="4564063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G Major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D3D037-483B-49C6-BA06-1BCFF7DD2BA8}"/>
              </a:ext>
            </a:extLst>
          </p:cNvPr>
          <p:cNvGrpSpPr/>
          <p:nvPr/>
        </p:nvGrpSpPr>
        <p:grpSpPr>
          <a:xfrm>
            <a:off x="1479841" y="2534337"/>
            <a:ext cx="1084393" cy="851153"/>
            <a:chOff x="1479841" y="2534337"/>
            <a:chExt cx="1084393" cy="851153"/>
          </a:xfrm>
        </p:grpSpPr>
        <p:pic>
          <p:nvPicPr>
            <p:cNvPr id="10" name="2주차 발표 보충_7">
              <a:hlinkClick r:id="" action="ppaction://media"/>
              <a:extLst>
                <a:ext uri="{FF2B5EF4-FFF2-40B4-BE49-F238E27FC236}">
                  <a16:creationId xmlns:a16="http://schemas.microsoft.com/office/drawing/2014/main" id="{EF0F8F4A-2089-439D-9BD0-56CA83D19003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1778357" y="2534337"/>
              <a:ext cx="487363" cy="4873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5D6378-B33B-47FE-A68C-87E466A527B8}"/>
                </a:ext>
              </a:extLst>
            </p:cNvPr>
            <p:cNvSpPr txBox="1"/>
            <p:nvPr/>
          </p:nvSpPr>
          <p:spPr>
            <a:xfrm>
              <a:off x="1479841" y="3016158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 Major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973DF4-B7A3-4910-AFB4-B3627F99D143}"/>
              </a:ext>
            </a:extLst>
          </p:cNvPr>
          <p:cNvGrpSpPr/>
          <p:nvPr/>
        </p:nvGrpSpPr>
        <p:grpSpPr>
          <a:xfrm>
            <a:off x="3760325" y="3974916"/>
            <a:ext cx="1691818" cy="1128152"/>
            <a:chOff x="1176130" y="3980458"/>
            <a:chExt cx="1691818" cy="1128152"/>
          </a:xfrm>
        </p:grpSpPr>
        <p:pic>
          <p:nvPicPr>
            <p:cNvPr id="14" name="2주차 발표 보충_4">
              <a:hlinkClick r:id="" action="ppaction://media"/>
              <a:extLst>
                <a:ext uri="{FF2B5EF4-FFF2-40B4-BE49-F238E27FC236}">
                  <a16:creationId xmlns:a16="http://schemas.microsoft.com/office/drawing/2014/main" id="{A01BE2E1-18CC-4810-8A5C-09D237A1B36B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1778357" y="3980458"/>
              <a:ext cx="487363" cy="4873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5C345-EF7A-45BE-B805-F08C197F9E3C}"/>
                </a:ext>
              </a:extLst>
            </p:cNvPr>
            <p:cNvSpPr txBox="1"/>
            <p:nvPr/>
          </p:nvSpPr>
          <p:spPr>
            <a:xfrm>
              <a:off x="1176130" y="4462279"/>
              <a:ext cx="1691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r>
                <a:rPr lang="ko-KR" altLang="en-US" dirty="0"/>
                <a:t> </a:t>
              </a:r>
              <a:r>
                <a:rPr lang="en-US" altLang="ko-KR" dirty="0"/>
                <a:t>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자연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8E17F-A097-487C-8130-6BD6E907F962}"/>
              </a:ext>
            </a:extLst>
          </p:cNvPr>
          <p:cNvGrpSpPr/>
          <p:nvPr/>
        </p:nvGrpSpPr>
        <p:grpSpPr>
          <a:xfrm>
            <a:off x="1176129" y="3980458"/>
            <a:ext cx="1691828" cy="1128152"/>
            <a:chOff x="6345358" y="3980458"/>
            <a:chExt cx="1691828" cy="11281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10BCCC-E779-4EA4-8B4C-00B722A3D342}"/>
                </a:ext>
              </a:extLst>
            </p:cNvPr>
            <p:cNvSpPr txBox="1"/>
            <p:nvPr/>
          </p:nvSpPr>
          <p:spPr>
            <a:xfrm>
              <a:off x="6345358" y="4462279"/>
              <a:ext cx="1691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</a:t>
              </a:r>
              <a:r>
                <a:rPr lang="ko-KR" altLang="en-US" dirty="0"/>
                <a:t> </a:t>
              </a:r>
              <a:r>
                <a:rPr lang="en-US" altLang="ko-KR" dirty="0"/>
                <a:t>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자연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9" name="2주차 발표 보충_5">
              <a:hlinkClick r:id="" action="ppaction://media"/>
              <a:extLst>
                <a:ext uri="{FF2B5EF4-FFF2-40B4-BE49-F238E27FC236}">
                  <a16:creationId xmlns:a16="http://schemas.microsoft.com/office/drawing/2014/main" id="{D7528ED0-57CA-4FB2-BBB3-8454048560AA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6947589" y="3980458"/>
              <a:ext cx="487363" cy="48736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C48C54-7A2A-4EEE-8960-6EA3203C2E10}"/>
              </a:ext>
            </a:extLst>
          </p:cNvPr>
          <p:cNvGrpSpPr/>
          <p:nvPr/>
        </p:nvGrpSpPr>
        <p:grpSpPr>
          <a:xfrm>
            <a:off x="6344510" y="3974916"/>
            <a:ext cx="1681416" cy="1133694"/>
            <a:chOff x="3765946" y="3974916"/>
            <a:chExt cx="1681416" cy="1133694"/>
          </a:xfrm>
        </p:grpSpPr>
        <p:pic>
          <p:nvPicPr>
            <p:cNvPr id="20" name="2주차 발표 보충_8">
              <a:hlinkClick r:id="" action="ppaction://media"/>
              <a:extLst>
                <a:ext uri="{FF2B5EF4-FFF2-40B4-BE49-F238E27FC236}">
                  <a16:creationId xmlns:a16="http://schemas.microsoft.com/office/drawing/2014/main" id="{2F9BD17C-8CF2-4787-AFB9-115B64B92659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4362971" y="3974916"/>
              <a:ext cx="487363" cy="48736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063C80-C784-4BF7-B122-909DAB54959A}"/>
                </a:ext>
              </a:extLst>
            </p:cNvPr>
            <p:cNvSpPr txBox="1"/>
            <p:nvPr/>
          </p:nvSpPr>
          <p:spPr>
            <a:xfrm>
              <a:off x="3765946" y="4462279"/>
              <a:ext cx="168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 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화성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219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8D811-FCEF-AD35-D71C-D91000F8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멜로디를 악보에 옮기기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C44F3-2361-9070-D70C-5B59156D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 err="1"/>
              <a:t>마디씩</a:t>
            </a:r>
            <a:r>
              <a:rPr lang="ko-KR" altLang="en-US" dirty="0"/>
              <a:t> 묶어서 한 </a:t>
            </a:r>
            <a:r>
              <a:rPr lang="en-US" altLang="ko-KR" dirty="0"/>
              <a:t>phrase</a:t>
            </a:r>
            <a:r>
              <a:rPr lang="ko-KR" altLang="en-US" dirty="0"/>
              <a:t>가 되게 하면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악보에 </a:t>
            </a:r>
            <a:r>
              <a:rPr lang="en-US" altLang="ko-KR" dirty="0"/>
              <a:t>32</a:t>
            </a:r>
            <a:r>
              <a:rPr lang="ko-KR" altLang="en-US" dirty="0"/>
              <a:t>마디의 멜로디를 모두 만든 분은 말씀해주세요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91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9FAB4DB-F41D-40BB-82B0-95BD056F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ko-KR" altLang="en-US" dirty="0"/>
              <a:t>각 마디에 어울리는 화음 찾기</a:t>
            </a:r>
          </a:p>
        </p:txBody>
      </p:sp>
    </p:spTree>
    <p:extLst>
      <p:ext uri="{BB962C8B-B14F-4D97-AF65-F5344CB8AC3E}">
        <p14:creationId xmlns:p14="http://schemas.microsoft.com/office/powerpoint/2010/main" val="65647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1CE69-0A9B-41C8-931E-8C275A11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적절한 화음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98733-6AD8-4D4E-893D-63C2D714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멜로디의 각 마디에 잘 어울리는 화음을 찾아 넣으려고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새 </a:t>
            </a:r>
            <a:r>
              <a:rPr lang="en-US" altLang="ko-KR" dirty="0"/>
              <a:t>Staff</a:t>
            </a:r>
            <a:r>
              <a:rPr lang="ko-KR" altLang="en-US" dirty="0"/>
              <a:t>를 하나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방금 만든 </a:t>
            </a:r>
            <a:r>
              <a:rPr lang="en-US" altLang="ko-KR" dirty="0"/>
              <a:t>Staff</a:t>
            </a:r>
            <a:r>
              <a:rPr lang="ko-KR" altLang="en-US" dirty="0"/>
              <a:t>에서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온음표와 </a:t>
            </a:r>
            <a:r>
              <a:rPr lang="en-US" altLang="ko-KR" dirty="0"/>
              <a:t>2</a:t>
            </a:r>
            <a:r>
              <a:rPr lang="ko-KR" altLang="en-US" dirty="0" err="1"/>
              <a:t>분음표만을</a:t>
            </a:r>
            <a:r>
              <a:rPr lang="ko-KR" altLang="en-US" dirty="0"/>
              <a:t> 사용하여</a:t>
            </a:r>
            <a:endParaRPr lang="en-US" altLang="ko-KR" dirty="0"/>
          </a:p>
          <a:p>
            <a:pPr lvl="1"/>
            <a:r>
              <a:rPr lang="ko-KR" altLang="en-US" dirty="0"/>
              <a:t>각 마디의 멜로디와 잘 어울리는 음들을 </a:t>
            </a:r>
            <a:r>
              <a:rPr lang="en-US" altLang="ko-KR" dirty="0"/>
              <a:t>3</a:t>
            </a:r>
            <a:r>
              <a:rPr lang="ko-KR" altLang="en-US" dirty="0"/>
              <a:t>개씩 쌓아 화음을 만들어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76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1CE69-0A9B-41C8-931E-8C275A11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적절한 화음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98733-6AD8-4D4E-893D-63C2D714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5"/>
                </a:solidFill>
              </a:rPr>
              <a:t>협화음을 주로 사용하면 좋습니다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lvl="2"/>
            <a:r>
              <a:rPr lang="en-US" altLang="ko-KR" dirty="0"/>
              <a:t>Major </a:t>
            </a:r>
            <a:r>
              <a:rPr lang="ko-KR" altLang="en-US" dirty="0"/>
              <a:t>화음</a:t>
            </a:r>
            <a:r>
              <a:rPr lang="en-US" altLang="ko-KR" dirty="0"/>
              <a:t>: (</a:t>
            </a:r>
            <a:r>
              <a:rPr lang="ko-KR" altLang="en-US" dirty="0" err="1"/>
              <a:t>근음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4</a:t>
            </a:r>
            <a:r>
              <a:rPr lang="en-US" altLang="ko-KR" dirty="0"/>
              <a:t>-(3</a:t>
            </a:r>
            <a:r>
              <a:rPr lang="ko-KR" altLang="en-US" dirty="0"/>
              <a:t>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3</a:t>
            </a:r>
            <a:r>
              <a:rPr lang="en-US" altLang="ko-KR" dirty="0"/>
              <a:t>-(5</a:t>
            </a:r>
            <a:r>
              <a:rPr lang="ko-KR" altLang="en-US" dirty="0"/>
              <a:t>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5</a:t>
            </a:r>
            <a:r>
              <a:rPr lang="en-US" altLang="ko-KR" dirty="0"/>
              <a:t>-(</a:t>
            </a:r>
            <a:r>
              <a:rPr lang="ko-KR" altLang="en-US" dirty="0" err="1"/>
              <a:t>근음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minor </a:t>
            </a:r>
            <a:r>
              <a:rPr lang="ko-KR" altLang="en-US" dirty="0"/>
              <a:t>화음</a:t>
            </a:r>
            <a:r>
              <a:rPr lang="en-US" altLang="ko-KR" dirty="0"/>
              <a:t>: (</a:t>
            </a:r>
            <a:r>
              <a:rPr lang="ko-KR" altLang="en-US" dirty="0" err="1"/>
              <a:t>근음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3</a:t>
            </a:r>
            <a:r>
              <a:rPr lang="en-US" altLang="ko-KR" dirty="0"/>
              <a:t>-(3</a:t>
            </a:r>
            <a:r>
              <a:rPr lang="ko-KR" altLang="en-US" dirty="0"/>
              <a:t>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4</a:t>
            </a:r>
            <a:r>
              <a:rPr lang="en-US" altLang="ko-KR" dirty="0"/>
              <a:t>-(5</a:t>
            </a:r>
            <a:r>
              <a:rPr lang="ko-KR" altLang="en-US" dirty="0"/>
              <a:t>음</a:t>
            </a:r>
            <a:r>
              <a:rPr lang="en-US" altLang="ko-KR" dirty="0"/>
              <a:t>)-</a:t>
            </a:r>
            <a:r>
              <a:rPr lang="en-US" altLang="ko-KR" b="1" dirty="0">
                <a:solidFill>
                  <a:schemeClr val="accent3"/>
                </a:solidFill>
              </a:rPr>
              <a:t>5</a:t>
            </a:r>
            <a:r>
              <a:rPr lang="en-US" altLang="ko-KR" dirty="0"/>
              <a:t>-(</a:t>
            </a:r>
            <a:r>
              <a:rPr lang="ko-KR" altLang="en-US" dirty="0" err="1"/>
              <a:t>근음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5"/>
                </a:solidFill>
              </a:rPr>
              <a:t>각 조성에 맞는 주요 </a:t>
            </a:r>
            <a:r>
              <a:rPr lang="en-US" altLang="ko-KR" dirty="0">
                <a:solidFill>
                  <a:schemeClr val="accent5"/>
                </a:solidFill>
              </a:rPr>
              <a:t>3</a:t>
            </a:r>
            <a:r>
              <a:rPr lang="ko-KR" altLang="en-US" dirty="0">
                <a:solidFill>
                  <a:schemeClr val="accent5"/>
                </a:solidFill>
              </a:rPr>
              <a:t>화음을 사용하면 쉽습니다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음계의 </a:t>
            </a:r>
            <a:r>
              <a:rPr lang="en-US" altLang="ko-KR" dirty="0">
                <a:solidFill>
                  <a:schemeClr val="accent6"/>
                </a:solidFill>
              </a:rPr>
              <a:t>1</a:t>
            </a:r>
            <a:r>
              <a:rPr lang="ko-KR" altLang="en-US" dirty="0">
                <a:solidFill>
                  <a:schemeClr val="accent6"/>
                </a:solidFill>
              </a:rPr>
              <a:t>음이 으뜸음일 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장조 기준 </a:t>
            </a:r>
            <a:r>
              <a:rPr lang="ko-KR" altLang="en-US" b="1" dirty="0">
                <a:solidFill>
                  <a:schemeClr val="accent3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단조 기준 </a:t>
            </a:r>
            <a:r>
              <a:rPr lang="ko-KR" altLang="en-US" b="1" dirty="0">
                <a:solidFill>
                  <a:schemeClr val="accent3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2"/>
            <a:r>
              <a:rPr lang="en-US" altLang="ko-KR" dirty="0"/>
              <a:t>Tonic(</a:t>
            </a:r>
            <a:r>
              <a:rPr lang="ko-KR" altLang="en-US" dirty="0" err="1"/>
              <a:t>으뜸화음</a:t>
            </a:r>
            <a:r>
              <a:rPr lang="en-US" altLang="ko-KR" dirty="0"/>
              <a:t>): </a:t>
            </a:r>
            <a:r>
              <a:rPr lang="ko-KR" altLang="en-US" dirty="0"/>
              <a:t>음계의 </a:t>
            </a:r>
            <a:r>
              <a:rPr lang="en-US" altLang="ko-KR" dirty="0"/>
              <a:t>1</a:t>
            </a:r>
            <a:r>
              <a:rPr lang="ko-KR" altLang="en-US" dirty="0"/>
              <a:t>음</a:t>
            </a:r>
            <a:r>
              <a:rPr lang="en-US" altLang="ko-KR" dirty="0"/>
              <a:t>-3</a:t>
            </a:r>
            <a:r>
              <a:rPr lang="ko-KR" altLang="en-US" dirty="0"/>
              <a:t>음</a:t>
            </a:r>
            <a:r>
              <a:rPr lang="en-US" altLang="ko-KR" dirty="0"/>
              <a:t>-5</a:t>
            </a:r>
            <a:r>
              <a:rPr lang="ko-KR" altLang="en-US" dirty="0"/>
              <a:t>음</a:t>
            </a:r>
            <a:endParaRPr lang="en-US" altLang="ko-KR" dirty="0"/>
          </a:p>
          <a:p>
            <a:pPr lvl="2"/>
            <a:r>
              <a:rPr lang="en-US" altLang="ko-KR" dirty="0"/>
              <a:t>Dominant(</a:t>
            </a:r>
            <a:r>
              <a:rPr lang="ko-KR" altLang="en-US" dirty="0" err="1"/>
              <a:t>딸림화음</a:t>
            </a:r>
            <a:r>
              <a:rPr lang="en-US" altLang="ko-KR" dirty="0"/>
              <a:t>): </a:t>
            </a:r>
            <a:r>
              <a:rPr lang="ko-KR" altLang="en-US" dirty="0"/>
              <a:t>음계의 </a:t>
            </a:r>
            <a:r>
              <a:rPr lang="en-US" altLang="ko-KR" dirty="0"/>
              <a:t>5</a:t>
            </a:r>
            <a:r>
              <a:rPr lang="ko-KR" altLang="en-US" dirty="0"/>
              <a:t>음</a:t>
            </a:r>
            <a:r>
              <a:rPr lang="en-US" altLang="ko-KR" dirty="0"/>
              <a:t>-7</a:t>
            </a:r>
            <a:r>
              <a:rPr lang="ko-KR" altLang="en-US" dirty="0"/>
              <a:t>음</a:t>
            </a:r>
            <a:r>
              <a:rPr lang="en-US" altLang="ko-KR" dirty="0"/>
              <a:t>-2</a:t>
            </a:r>
            <a:r>
              <a:rPr lang="ko-KR" altLang="en-US" dirty="0"/>
              <a:t>음</a:t>
            </a:r>
            <a:endParaRPr lang="en-US" altLang="ko-KR" dirty="0"/>
          </a:p>
          <a:p>
            <a:pPr lvl="2"/>
            <a:r>
              <a:rPr lang="en-US" altLang="ko-KR" dirty="0"/>
              <a:t>Subdominant(</a:t>
            </a:r>
            <a:r>
              <a:rPr lang="ko-KR" altLang="en-US" dirty="0"/>
              <a:t>버금딸림화음</a:t>
            </a:r>
            <a:r>
              <a:rPr lang="en-US" altLang="ko-KR" dirty="0"/>
              <a:t>): </a:t>
            </a:r>
            <a:r>
              <a:rPr lang="ko-KR" altLang="en-US" dirty="0"/>
              <a:t>음계의 </a:t>
            </a:r>
            <a:r>
              <a:rPr lang="en-US" altLang="ko-KR" dirty="0"/>
              <a:t>4</a:t>
            </a:r>
            <a:r>
              <a:rPr lang="ko-KR" altLang="en-US" dirty="0"/>
              <a:t>음</a:t>
            </a:r>
            <a:r>
              <a:rPr lang="en-US" altLang="ko-KR" dirty="0"/>
              <a:t>-6</a:t>
            </a:r>
            <a:r>
              <a:rPr lang="ko-KR" altLang="en-US" dirty="0"/>
              <a:t>음</a:t>
            </a:r>
            <a:r>
              <a:rPr lang="en-US" altLang="ko-KR" dirty="0"/>
              <a:t>-1</a:t>
            </a:r>
            <a:r>
              <a:rPr lang="ko-KR" altLang="en-US" dirty="0"/>
              <a:t>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5"/>
                </a:solidFill>
              </a:rPr>
              <a:t>필요에 따라 불협화음을 섞을 수 있습니다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70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이름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근음인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도</a:t>
            </a:r>
            <a:r>
              <a:rPr lang="en-US" altLang="ko-KR" sz="1600" dirty="0"/>
              <a:t>’ </a:t>
            </a:r>
            <a:r>
              <a:rPr lang="ko-KR" altLang="en-US" sz="1600" dirty="0"/>
              <a:t>음이 </a:t>
            </a:r>
            <a:r>
              <a:rPr lang="en-US" altLang="ko-KR" sz="1600" dirty="0"/>
              <a:t>C</a:t>
            </a:r>
            <a:r>
              <a:rPr lang="ko-KR" altLang="en-US" sz="1600" dirty="0"/>
              <a:t>라고 가정합시다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</a:t>
            </a:r>
            <a:r>
              <a:rPr lang="ko-KR" altLang="en-US" sz="1600" dirty="0"/>
              <a:t> 미</a:t>
            </a:r>
            <a:r>
              <a:rPr lang="en-US" altLang="ko-KR" sz="1600" dirty="0"/>
              <a:t>,</a:t>
            </a:r>
            <a:r>
              <a:rPr lang="ko-KR" altLang="en-US" sz="1600" dirty="0"/>
              <a:t> 솔</a:t>
            </a:r>
            <a:endParaRPr lang="en-US" altLang="ko-KR" sz="16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(4, 3, 5)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(C Major</a:t>
            </a:r>
            <a:r>
              <a:rPr lang="ko-KR" altLang="en-US" sz="1400" dirty="0">
                <a:solidFill>
                  <a:schemeClr val="accent6"/>
                </a:solidFill>
              </a:rPr>
              <a:t>라고 읽음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ko-KR" altLang="en-US" sz="1400" b="1" dirty="0"/>
              <a:t>장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솔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3,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(3, 4, 5)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Cm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(C minor</a:t>
            </a:r>
            <a:r>
              <a:rPr lang="ko-KR" altLang="en-US" sz="1400" dirty="0">
                <a:solidFill>
                  <a:schemeClr val="accent6"/>
                </a:solidFill>
              </a:rPr>
              <a:t>라고 읽음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ko-KR" altLang="en-US" sz="1400" b="1" dirty="0"/>
              <a:t>단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#</a:t>
            </a: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8}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(4, 4, 4)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 err="1"/>
              <a:t>Caug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증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9E56A-8568-4591-9BB5-102F5A9F4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sz="1600" dirty="0"/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솔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5,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(5, 2, 5)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Csus4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계류</a:t>
            </a:r>
            <a:r>
              <a:rPr lang="en-US" altLang="ko-KR" sz="1400" dirty="0">
                <a:solidFill>
                  <a:schemeClr val="accent6"/>
                </a:solidFill>
              </a:rPr>
              <a:t>4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endParaRPr lang="en-US" altLang="ko-KR" sz="16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2,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(2, 5, 5)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Csus2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본질적으로 </a:t>
            </a:r>
            <a:r>
              <a:rPr lang="en-US" altLang="ko-KR" sz="1400" dirty="0">
                <a:solidFill>
                  <a:schemeClr val="accent6"/>
                </a:solidFill>
              </a:rPr>
              <a:t>Csus4</a:t>
            </a:r>
            <a:r>
              <a:rPr lang="ko-KR" altLang="en-US" sz="1400" dirty="0">
                <a:solidFill>
                  <a:schemeClr val="accent6"/>
                </a:solidFill>
              </a:rPr>
              <a:t>와 동일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/>
              <a:t>솔</a:t>
            </a:r>
            <a:r>
              <a:rPr lang="en-US" altLang="ko-KR" sz="1600" dirty="0">
                <a:latin typeface="맑은 고딕" panose="020B0503020000020004" pitchFamily="50" charset="-127"/>
              </a:rPr>
              <a:t>♭</a:t>
            </a: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3, 6}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(3, 3, 6)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 err="1"/>
              <a:t>Cdim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감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b="1" dirty="0"/>
              <a:t>)</a:t>
            </a:r>
            <a:endParaRPr lang="en-US" altLang="ko-KR" b="1" dirty="0"/>
          </a:p>
        </p:txBody>
      </p:sp>
      <p:pic>
        <p:nvPicPr>
          <p:cNvPr id="5" name="4주차 발표_1">
            <a:hlinkClick r:id="" action="ppaction://media"/>
            <a:extLst>
              <a:ext uri="{FF2B5EF4-FFF2-40B4-BE49-F238E27FC236}">
                <a16:creationId xmlns:a16="http://schemas.microsoft.com/office/drawing/2014/main" id="{86EF69A4-90B2-40A9-BB44-3C26E3060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2812736"/>
            <a:ext cx="487363" cy="487363"/>
          </a:xfrm>
          <a:prstGeom prst="rect">
            <a:avLst/>
          </a:prstGeom>
        </p:spPr>
      </p:pic>
      <p:pic>
        <p:nvPicPr>
          <p:cNvPr id="6" name="4주차 발표_2">
            <a:hlinkClick r:id="" action="ppaction://media"/>
            <a:extLst>
              <a:ext uri="{FF2B5EF4-FFF2-40B4-BE49-F238E27FC236}">
                <a16:creationId xmlns:a16="http://schemas.microsoft.com/office/drawing/2014/main" id="{D0493704-BD88-4D80-8A90-F54684066B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4011643"/>
            <a:ext cx="487363" cy="487363"/>
          </a:xfrm>
          <a:prstGeom prst="rect">
            <a:avLst/>
          </a:prstGeom>
        </p:spPr>
      </p:pic>
      <p:pic>
        <p:nvPicPr>
          <p:cNvPr id="7" name="4주차 발표_3">
            <a:hlinkClick r:id="" action="ppaction://media"/>
            <a:extLst>
              <a:ext uri="{FF2B5EF4-FFF2-40B4-BE49-F238E27FC236}">
                <a16:creationId xmlns:a16="http://schemas.microsoft.com/office/drawing/2014/main" id="{264C3A8C-A942-4559-8465-ED9A7048253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5206516"/>
            <a:ext cx="487363" cy="487363"/>
          </a:xfrm>
          <a:prstGeom prst="rect">
            <a:avLst/>
          </a:prstGeom>
        </p:spPr>
      </p:pic>
      <p:pic>
        <p:nvPicPr>
          <p:cNvPr id="9" name="4주차 발표_5">
            <a:hlinkClick r:id="" action="ppaction://media"/>
            <a:extLst>
              <a:ext uri="{FF2B5EF4-FFF2-40B4-BE49-F238E27FC236}">
                <a16:creationId xmlns:a16="http://schemas.microsoft.com/office/drawing/2014/main" id="{C25D38E1-D45B-4164-87A8-13F0CAA2FCD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2813300"/>
            <a:ext cx="487363" cy="487363"/>
          </a:xfrm>
          <a:prstGeom prst="rect">
            <a:avLst/>
          </a:prstGeom>
        </p:spPr>
      </p:pic>
      <p:pic>
        <p:nvPicPr>
          <p:cNvPr id="10" name="4주차 발표_6">
            <a:hlinkClick r:id="" action="ppaction://media"/>
            <a:extLst>
              <a:ext uri="{FF2B5EF4-FFF2-40B4-BE49-F238E27FC236}">
                <a16:creationId xmlns:a16="http://schemas.microsoft.com/office/drawing/2014/main" id="{BC1347C3-E548-4604-B894-5C77EA43F0D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5206515"/>
            <a:ext cx="487363" cy="487363"/>
          </a:xfrm>
          <a:prstGeom prst="rect">
            <a:avLst/>
          </a:prstGeom>
        </p:spPr>
      </p:pic>
      <p:pic>
        <p:nvPicPr>
          <p:cNvPr id="11" name="4주차 발표_4">
            <a:hlinkClick r:id="" action="ppaction://media"/>
            <a:extLst>
              <a:ext uri="{FF2B5EF4-FFF2-40B4-BE49-F238E27FC236}">
                <a16:creationId xmlns:a16="http://schemas.microsoft.com/office/drawing/2014/main" id="{944D9096-EE48-4985-AA42-7847CC26ABA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4011643"/>
            <a:ext cx="487363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8834D9-8013-BF0E-57A3-0D0A7196C9DD}"/>
              </a:ext>
            </a:extLst>
          </p:cNvPr>
          <p:cNvSpPr txBox="1"/>
          <p:nvPr/>
        </p:nvSpPr>
        <p:spPr>
          <a:xfrm>
            <a:off x="5683591" y="6025665"/>
            <a:ext cx="6259592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기본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화음은 장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단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증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감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화음으로만 구성됩니다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600" dirty="0" err="1">
                <a:solidFill>
                  <a:schemeClr val="accent1"/>
                </a:solidFill>
              </a:rPr>
              <a:t>계류화음은</a:t>
            </a:r>
            <a:r>
              <a:rPr lang="ko-KR" altLang="en-US" sz="1600" dirty="0">
                <a:solidFill>
                  <a:schemeClr val="accent1"/>
                </a:solidFill>
              </a:rPr>
              <a:t> 기본 </a:t>
            </a:r>
            <a:r>
              <a:rPr lang="en-US" altLang="ko-KR" sz="1600" dirty="0">
                <a:solidFill>
                  <a:schemeClr val="accent1"/>
                </a:solidFill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</a:rPr>
              <a:t>화음에 포함되지 않습니다</a:t>
            </a:r>
            <a:r>
              <a:rPr lang="en-US" altLang="ko-KR" sz="1600" dirty="0">
                <a:solidFill>
                  <a:schemeClr val="accent1"/>
                </a:solidFill>
              </a:rPr>
              <a:t>.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5378-5E2A-468F-8946-FBAD670A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4A8DF-146D-4D85-B11C-92B2AAB6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보통 특정 마디의 멜로디에서 쓰인 음들을 조합하여 잘 쌓으면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그 마디에 잘 어울리는 화음이 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그 마디의 멜로디에서 사용되는 서로 다른 음의 개수가 매우 적거나</a:t>
            </a:r>
            <a:br>
              <a:rPr lang="en-US" altLang="ko-KR" dirty="0"/>
            </a:br>
            <a:r>
              <a:rPr lang="ko-KR" altLang="en-US" dirty="0"/>
              <a:t>매우 많을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이런 경우 몇몇 음들만 추려내거나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멜로디에서 사용되지 않은 음을 화음에 포함해야 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어울리는 화음이란 존재하지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같은 멜로디의 같은 마디라도 작곡가마다 다른 화음을 부여할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적절한 화음을 찾아 분위기를 의도대로 만들어내는 것이 작곡 실력입니다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다양한 화음을 사용해 보면서 경험적으로 감각을 기르는 것이 중요합니다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232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4FCAC-EB1D-44CC-8CD1-2F837A8F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분석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58D18-F451-4B35-A990-89D4A5B5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제가 작곡한 세 곡을 들어보면서</a:t>
            </a:r>
            <a:endParaRPr lang="en-US" altLang="ko-KR" dirty="0"/>
          </a:p>
          <a:p>
            <a:pPr lvl="1"/>
            <a:r>
              <a:rPr lang="ko-KR" altLang="en-US" dirty="0"/>
              <a:t>작곡가가 무엇을 의도했는지</a:t>
            </a:r>
            <a:endParaRPr lang="en-US" altLang="ko-KR" dirty="0"/>
          </a:p>
          <a:p>
            <a:pPr lvl="1"/>
            <a:r>
              <a:rPr lang="ko-KR" altLang="en-US" dirty="0"/>
              <a:t>어떤 기법과 원리가 적용되었는지</a:t>
            </a:r>
            <a:endParaRPr lang="en-US" altLang="ko-KR" dirty="0"/>
          </a:p>
          <a:p>
            <a:pPr lvl="1"/>
            <a:r>
              <a:rPr lang="ko-KR" altLang="en-US" dirty="0"/>
              <a:t>살펴보는 시간을 가지려고 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각 노래를 들으면서 떠오르는 느낌을 기억해주세요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곡 제목은 곡을 다 듣고 나서 알려드립니다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66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9FAB4DB-F41D-40BB-82B0-95BD056F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ko-KR" altLang="en-US" dirty="0"/>
              <a:t>반주 제작하기</a:t>
            </a:r>
          </a:p>
        </p:txBody>
      </p:sp>
    </p:spTree>
    <p:extLst>
      <p:ext uri="{BB962C8B-B14F-4D97-AF65-F5344CB8AC3E}">
        <p14:creationId xmlns:p14="http://schemas.microsoft.com/office/powerpoint/2010/main" val="86984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0326A-19AF-4CFC-ACBE-7FB0A9F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D1FC4-5FEA-4ADF-AB8D-15190A5C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Staff </a:t>
            </a:r>
            <a:r>
              <a:rPr lang="ko-KR" altLang="en-US" dirty="0"/>
              <a:t>밑에 새 </a:t>
            </a:r>
            <a:r>
              <a:rPr lang="en-US" altLang="ko-KR" dirty="0"/>
              <a:t>Staff</a:t>
            </a:r>
            <a:r>
              <a:rPr lang="ko-KR" altLang="en-US" dirty="0"/>
              <a:t>를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여기에는 낮은음자리표</a:t>
            </a:r>
            <a:r>
              <a:rPr lang="en-US" altLang="ko-KR" dirty="0"/>
              <a:t>(Bass clef)</a:t>
            </a:r>
            <a:r>
              <a:rPr lang="ko-KR" altLang="en-US" dirty="0"/>
              <a:t>를 넣어줍시다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Staff</a:t>
            </a:r>
            <a:r>
              <a:rPr lang="ko-KR" altLang="en-US" dirty="0"/>
              <a:t>에서 반주를 제작하게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반주는 화음에 맞는 음들을 사용하여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특정한 리듬 패턴을 반복하면서 만드는 것이 일반적입니다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4"/>
                </a:solidFill>
              </a:rPr>
              <a:t>어떤 리듬 패턴을 반복하면 좋을지 생각해 보세요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반주를 완성하고 </a:t>
            </a:r>
            <a:r>
              <a:rPr lang="ko-KR" altLang="en-US" dirty="0" err="1"/>
              <a:t>서브멜로디를</a:t>
            </a:r>
            <a:r>
              <a:rPr lang="ko-KR" altLang="en-US" dirty="0"/>
              <a:t> 곡에 추가할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역시 새 </a:t>
            </a:r>
            <a:r>
              <a:rPr lang="en-US" altLang="ko-KR" dirty="0"/>
              <a:t>Staff</a:t>
            </a:r>
            <a:r>
              <a:rPr lang="ko-KR" altLang="en-US" dirty="0"/>
              <a:t>를 만들고 </a:t>
            </a:r>
            <a:r>
              <a:rPr lang="ko-KR" altLang="en-US" dirty="0" err="1"/>
              <a:t>서브멜로디를</a:t>
            </a:r>
            <a:r>
              <a:rPr lang="ko-KR" altLang="en-US" dirty="0"/>
              <a:t> 제작합니다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>
                <a:hlinkClick r:id="rId2" action="ppaction://hlinksldjump"/>
              </a:rPr>
              <a:t>여기 참조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271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7F6-CDBF-40DD-8D2D-E7FAFBF6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748BE-FEBA-45E0-8CE4-CB8E20A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반주를 복잡하게 만든다면 멜로디에 따라 계속 리듬을 바꿔줄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단순한 리듬을 반복해도 반주의 역할을 할 수 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8" name="5주차 발표_10">
            <a:hlinkClick r:id="" action="ppaction://media"/>
            <a:extLst>
              <a:ext uri="{FF2B5EF4-FFF2-40B4-BE49-F238E27FC236}">
                <a16:creationId xmlns:a16="http://schemas.microsoft.com/office/drawing/2014/main" id="{565667B5-BE9A-41F1-9B45-FB684EA78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4152" y="5402976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369BE-9254-7D66-35B6-9A4CDF89FC3E}"/>
              </a:ext>
            </a:extLst>
          </p:cNvPr>
          <p:cNvSpPr txBox="1"/>
          <p:nvPr/>
        </p:nvSpPr>
        <p:spPr>
          <a:xfrm>
            <a:off x="10328112" y="5274885"/>
            <a:ext cx="143450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합창이 있는 날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반주 중 일부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B37225-1BEB-5620-6032-E0ED2F37F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3" y="2956342"/>
            <a:ext cx="3891703" cy="1065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8CCB17-A163-FB14-1C1F-F5B18AF31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93" y="3921694"/>
            <a:ext cx="5392882" cy="8552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E77D24-F11D-23EB-E6BC-66DEF30FD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38" y="4846888"/>
            <a:ext cx="8047417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7F6-CDBF-40DD-8D2D-E7FAFBF6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748BE-FEBA-45E0-8CE4-CB8E20A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멜로디의 분위기에 따라 반주의 리듬적 패턴이 바뀌어야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 err="1"/>
              <a:t>분음표나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분음표</a:t>
            </a:r>
            <a:r>
              <a:rPr lang="ko-KR" altLang="en-US" dirty="0"/>
              <a:t> 등의</a:t>
            </a:r>
            <a:r>
              <a:rPr lang="en-US" altLang="ko-KR" dirty="0"/>
              <a:t>,</a:t>
            </a:r>
            <a:r>
              <a:rPr lang="ko-KR" altLang="en-US" dirty="0"/>
              <a:t> 비교적 긴 박자를 가진 음표를 일정한 간격으로 놓으면</a:t>
            </a:r>
            <a:br>
              <a:rPr lang="en-US" altLang="ko-KR" dirty="0"/>
            </a:br>
            <a:r>
              <a:rPr lang="ko-KR" altLang="en-US" dirty="0"/>
              <a:t>무거운 분위기가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8</a:t>
            </a:r>
            <a:r>
              <a:rPr lang="ko-KR" altLang="en-US" dirty="0" err="1"/>
              <a:t>분음표만으로</a:t>
            </a:r>
            <a:r>
              <a:rPr lang="ko-KR" altLang="en-US" dirty="0"/>
              <a:t> 반주를 채우면 빠르고 흥겨운 분위기를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반주는 보통 낮은음자리표가 있는 </a:t>
            </a:r>
            <a:r>
              <a:rPr lang="en-US" altLang="ko-KR" dirty="0"/>
              <a:t>Staff</a:t>
            </a:r>
            <a:r>
              <a:rPr lang="ko-KR" altLang="en-US" dirty="0"/>
              <a:t>에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화음의 중심을 잡는 </a:t>
            </a:r>
            <a:r>
              <a:rPr lang="ko-KR" altLang="en-US" dirty="0" err="1">
                <a:solidFill>
                  <a:schemeClr val="accent1"/>
                </a:solidFill>
              </a:rPr>
              <a:t>근음</a:t>
            </a:r>
            <a:r>
              <a:rPr lang="en-US" altLang="ko-KR" dirty="0">
                <a:solidFill>
                  <a:schemeClr val="accent1"/>
                </a:solidFill>
              </a:rPr>
              <a:t>(Root)</a:t>
            </a:r>
            <a:r>
              <a:rPr lang="ko-KR" altLang="en-US" dirty="0">
                <a:solidFill>
                  <a:schemeClr val="accent1"/>
                </a:solidFill>
              </a:rPr>
              <a:t>이 가장 낮은 음</a:t>
            </a:r>
            <a:r>
              <a:rPr lang="en-US" altLang="ko-KR" dirty="0">
                <a:solidFill>
                  <a:schemeClr val="accent1"/>
                </a:solidFill>
              </a:rPr>
              <a:t>(Bass)</a:t>
            </a:r>
            <a:r>
              <a:rPr lang="ko-KR" altLang="en-US" dirty="0">
                <a:solidFill>
                  <a:schemeClr val="accent1"/>
                </a:solidFill>
              </a:rPr>
              <a:t>에 있어야 노래가 듣기 좋습니다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 err="1"/>
              <a:t>서브멜로디</a:t>
            </a:r>
            <a:r>
              <a:rPr lang="ko-KR" altLang="en-US" dirty="0"/>
              <a:t> 역할을 하는 일부 반주의 경우 매우 높은 음을 활용하기도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반주가 들어갈 마디에 어울리는 화음에 있는 음 위주로 반주를 만드는 것이 좋습니다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후렴구로 들어가기 직전에는 </a:t>
            </a:r>
            <a:r>
              <a:rPr lang="en-US" altLang="ko-KR" dirty="0"/>
              <a:t>Suspended 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(Csus4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을 활용하면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상승하는 느낌을 주고 싶을 때는 반주의 음표를 가장 낮은 음부터 가장 높은 음까지 연속으로 배치하면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31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8F11F-A7AA-4D66-9D10-E5867A41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펼치기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762D6-95FB-4710-8B9D-32F8D00CA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120745" cy="4038600"/>
          </a:xfrm>
        </p:spPr>
        <p:txBody>
          <a:bodyPr/>
          <a:lstStyle/>
          <a:p>
            <a:r>
              <a:rPr lang="ko-KR" altLang="en-US" dirty="0"/>
              <a:t>화음에 포함된 음들을 쭉 늘어뜨려 반주를 만드는 방법이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이것을 </a:t>
            </a:r>
            <a:r>
              <a:rPr lang="en-US" altLang="ko-KR" dirty="0"/>
              <a:t>Broken chord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특히 음을 오름차순이나 내림차순으로 배열한 것을 </a:t>
            </a:r>
            <a:r>
              <a:rPr lang="ko-KR" altLang="en-US" dirty="0" err="1"/>
              <a:t>아르페지오</a:t>
            </a:r>
            <a:r>
              <a:rPr lang="en-US" altLang="ko-KR" dirty="0"/>
              <a:t>(Arpeggio)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베토벤 월광 소나타 </a:t>
            </a:r>
            <a:r>
              <a:rPr lang="en-US" altLang="ko-KR" dirty="0"/>
              <a:t>1</a:t>
            </a:r>
            <a:r>
              <a:rPr lang="ko-KR" altLang="en-US" dirty="0"/>
              <a:t>악장 시작 부분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후에 반주로 이어짐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E8A43-96F1-4376-A010-51E096ED8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363" y="3168794"/>
            <a:ext cx="5079856" cy="1471281"/>
          </a:xfrm>
          <a:prstGeom prst="rect">
            <a:avLst/>
          </a:prstGeom>
        </p:spPr>
      </p:pic>
      <p:pic>
        <p:nvPicPr>
          <p:cNvPr id="5" name="5주차 발표_13">
            <a:hlinkClick r:id="" action="ppaction://media"/>
            <a:extLst>
              <a:ext uri="{FF2B5EF4-FFF2-40B4-BE49-F238E27FC236}">
                <a16:creationId xmlns:a16="http://schemas.microsoft.com/office/drawing/2014/main" id="{A36ED8C2-3E63-4CE7-9552-C0F660BDB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1582" y="3660752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CDEF95-C67E-4310-AA70-EFD931CCD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418" y="5189665"/>
            <a:ext cx="7938945" cy="1253518"/>
          </a:xfrm>
          <a:prstGeom prst="rect">
            <a:avLst/>
          </a:prstGeom>
        </p:spPr>
      </p:pic>
      <p:pic>
        <p:nvPicPr>
          <p:cNvPr id="7" name="5주차 발표_14">
            <a:hlinkClick r:id="" action="ppaction://media"/>
            <a:extLst>
              <a:ext uri="{FF2B5EF4-FFF2-40B4-BE49-F238E27FC236}">
                <a16:creationId xmlns:a16="http://schemas.microsoft.com/office/drawing/2014/main" id="{74F66B91-0BC5-4D87-B91A-70668D09C2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5953" y="5572742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9E42C-F9E8-4587-9DB0-DC330A4CB4B4}"/>
              </a:ext>
            </a:extLst>
          </p:cNvPr>
          <p:cNvSpPr txBox="1"/>
          <p:nvPr/>
        </p:nvSpPr>
        <p:spPr>
          <a:xfrm>
            <a:off x="8300749" y="3307240"/>
            <a:ext cx="2962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아르페지오를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사용하면 노래가 부드러워지는 효과가 있습니다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198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D69-C171-428E-BF74-A32BB131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서브멜로디를</a:t>
            </a:r>
            <a:r>
              <a:rPr lang="ko-KR" altLang="en-US" dirty="0"/>
              <a:t> 만들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0A32C-329B-4539-9A85-233E3174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독립적으로 멜로디의 역할을 수행할 수 있도록 만들어야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메인 멜로디와는 다른 선율을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서브멜로디를</a:t>
            </a:r>
            <a:r>
              <a:rPr lang="ko-KR" altLang="en-US" dirty="0"/>
              <a:t> 만드는 것은 마치 합창의 여러 성부를 만드는 것과 같습니다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전체가 잘 어울리면서</a:t>
            </a:r>
            <a:r>
              <a:rPr lang="en-US" altLang="ko-KR" dirty="0"/>
              <a:t>, </a:t>
            </a:r>
            <a:r>
              <a:rPr lang="ko-KR" altLang="en-US" dirty="0"/>
              <a:t>각 멜로디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성부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혼자 있어도 노래처럼 들려야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멜로디와 화음을 정확히 일치시킬 필요는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하지만 지나치게 이질적인 느낌을 주지는 않아야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서브멜로디가</a:t>
            </a:r>
            <a:r>
              <a:rPr lang="ko-KR" altLang="en-US" dirty="0"/>
              <a:t> 모든 마디에 들어갈 필요는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필요할 때 적절히 나와 주면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메인 멜로디의 쉼표가 있는 부분에서 등장</a:t>
            </a:r>
            <a:endParaRPr lang="en-US" altLang="ko-K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0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9FAB4DB-F41D-40BB-82B0-95BD056F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US" altLang="ko-KR" dirty="0"/>
              <a:t>WAV</a:t>
            </a:r>
            <a:r>
              <a:rPr lang="ko-KR" altLang="en-US" dirty="0"/>
              <a:t>로 내보내기</a:t>
            </a:r>
          </a:p>
        </p:txBody>
      </p:sp>
    </p:spTree>
    <p:extLst>
      <p:ext uri="{BB962C8B-B14F-4D97-AF65-F5344CB8AC3E}">
        <p14:creationId xmlns:p14="http://schemas.microsoft.com/office/powerpoint/2010/main" val="43115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D69-C171-428E-BF74-A32BB131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다듬기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0A32C-329B-4539-9A85-233E3174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멜로디와 화음과 반주가 있는 곡이 완성되었습니다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라고 가정합시다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r>
              <a:rPr lang="ko-KR" altLang="en-US" dirty="0"/>
              <a:t>필요하다면</a:t>
            </a:r>
            <a:endParaRPr lang="en-US" altLang="ko-KR" dirty="0"/>
          </a:p>
          <a:p>
            <a:pPr lvl="1"/>
            <a:r>
              <a:rPr lang="ko-KR" altLang="en-US" dirty="0" err="1"/>
              <a:t>셈여림</a:t>
            </a:r>
            <a:r>
              <a:rPr lang="ko-KR" altLang="en-US" dirty="0"/>
              <a:t> 기호나 페달 기호 등을 넣고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Staff</a:t>
            </a:r>
            <a:r>
              <a:rPr lang="ko-KR" altLang="en-US" dirty="0"/>
              <a:t>의 악기를 변경하여</a:t>
            </a:r>
            <a:endParaRPr lang="en-US" altLang="ko-KR" dirty="0"/>
          </a:p>
          <a:p>
            <a:pPr lvl="1"/>
            <a:r>
              <a:rPr lang="ko-KR" altLang="en-US" dirty="0"/>
              <a:t>곡을 다듬을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 </a:t>
            </a:r>
            <a:r>
              <a:rPr lang="en-US" altLang="ko-KR" dirty="0"/>
              <a:t>Staff</a:t>
            </a:r>
            <a:r>
              <a:rPr lang="ko-KR" altLang="en-US" dirty="0"/>
              <a:t>는 </a:t>
            </a:r>
            <a:r>
              <a:rPr lang="ko-KR" altLang="en-US" dirty="0" err="1"/>
              <a:t>음소거하거나</a:t>
            </a:r>
            <a:r>
              <a:rPr lang="en-US" altLang="ko-KR" dirty="0"/>
              <a:t>,</a:t>
            </a:r>
            <a:r>
              <a:rPr lang="ko-KR" altLang="en-US" dirty="0"/>
              <a:t> 현악기로 바꿔서 여리게 연주하도록 해 보세요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곡을 처음부터 끝까지 들어보면서</a:t>
            </a:r>
            <a:endParaRPr lang="en-US" altLang="ko-KR" dirty="0"/>
          </a:p>
          <a:p>
            <a:pPr lvl="1"/>
            <a:r>
              <a:rPr lang="ko-KR" altLang="en-US" dirty="0"/>
              <a:t>의도하지 않은 느낌을 주는 마디가 있다면 고치세요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33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D6D69-C171-428E-BF74-A32BB131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음향 효과 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0A32C-329B-4539-9A85-233E3174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191001"/>
          </a:xfrm>
        </p:spPr>
        <p:txBody>
          <a:bodyPr>
            <a:normAutofit/>
          </a:bodyPr>
          <a:lstStyle/>
          <a:p>
            <a:r>
              <a:rPr lang="en-US" altLang="ko-KR" dirty="0"/>
              <a:t>NWC</a:t>
            </a:r>
            <a:r>
              <a:rPr lang="ko-KR" altLang="en-US" dirty="0"/>
              <a:t>에서 완성된 곡을 </a:t>
            </a:r>
            <a:r>
              <a:rPr lang="en-US" altLang="ko-KR" dirty="0"/>
              <a:t>FluidSynth</a:t>
            </a:r>
            <a:r>
              <a:rPr lang="ko-KR" altLang="en-US" dirty="0"/>
              <a:t>에서 </a:t>
            </a:r>
            <a:r>
              <a:rPr lang="en-US" altLang="ko-KR" dirty="0"/>
              <a:t>WAV </a:t>
            </a:r>
            <a:r>
              <a:rPr lang="ko-KR" altLang="en-US" dirty="0"/>
              <a:t>파일로 렌더링하고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en-US" altLang="ko-KR" dirty="0"/>
              <a:t>Audacity</a:t>
            </a:r>
            <a:r>
              <a:rPr lang="ko-KR" altLang="en-US" dirty="0"/>
              <a:t>에서 불러와 편집해 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 -T wav -F </a:t>
            </a:r>
            <a:r>
              <a:rPr lang="en-US" altLang="ko-KR" dirty="0">
                <a:solidFill>
                  <a:schemeClr val="accent4"/>
                </a:solidFill>
                <a:latin typeface="Consolas" panose="020B0609020204030204" pitchFamily="49" charset="0"/>
              </a:rPr>
              <a:t>[</a:t>
            </a:r>
            <a:r>
              <a:rPr lang="ko-KR" alt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생성할 </a:t>
            </a:r>
            <a:r>
              <a:rPr lang="en-US" altLang="ko-KR" dirty="0">
                <a:solidFill>
                  <a:schemeClr val="accent4"/>
                </a:solidFill>
                <a:latin typeface="Consolas" panose="020B0609020204030204" pitchFamily="49" charset="0"/>
              </a:rPr>
              <a:t>WAV </a:t>
            </a:r>
            <a:r>
              <a:rPr lang="ko-KR" alt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dirty="0">
                <a:solidFill>
                  <a:schemeClr val="accent4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[MIDI 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>
                <a:solidFill>
                  <a:schemeClr val="accent6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6"/>
                </a:solidFill>
                <a:latin typeface="Consolas" panose="020B0609020204030204" pitchFamily="49" charset="0"/>
              </a:rPr>
              <a:t> -T wav -F D:/MIDI/song</a:t>
            </a:r>
            <a:r>
              <a:rPr lang="en-US" altLang="ko-KR" dirty="0">
                <a:solidFill>
                  <a:schemeClr val="accent4"/>
                </a:solidFill>
                <a:latin typeface="Consolas" panose="020B0609020204030204" pitchFamily="49" charset="0"/>
              </a:rPr>
              <a:t>.wav </a:t>
            </a:r>
            <a:r>
              <a:rPr lang="en-US" altLang="ko-KR" dirty="0">
                <a:solidFill>
                  <a:schemeClr val="accent6"/>
                </a:solidFill>
                <a:latin typeface="Consolas" panose="020B0609020204030204" pitchFamily="49" charset="0"/>
              </a:rPr>
              <a:t>D:/MIDI/song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.mid</a:t>
            </a:r>
          </a:p>
          <a:p>
            <a:r>
              <a:rPr lang="ko-KR" altLang="en-US" dirty="0"/>
              <a:t>불러온 트랙의 앞뒤에 있는 묵음 부분을 적당히 제거해 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너무 바짝 자를 필요는 없고</a:t>
            </a:r>
            <a:r>
              <a:rPr lang="en-US" altLang="ko-KR" dirty="0"/>
              <a:t>, 0.5</a:t>
            </a:r>
            <a:r>
              <a:rPr lang="ko-KR" altLang="en-US" dirty="0"/>
              <a:t>초 정도 여유를 남기면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노래에 각종 효과를 줘서 다듬어 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소리가 작으면 증폭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(Amplify)</a:t>
            </a:r>
          </a:p>
          <a:p>
            <a:pPr lvl="1"/>
            <a:r>
              <a:rPr lang="ko-KR" altLang="en-US" dirty="0"/>
              <a:t>끝이 매끄럽지 못하면 </a:t>
            </a: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(Fade Out)</a:t>
            </a:r>
          </a:p>
          <a:p>
            <a:pPr lvl="1"/>
            <a:r>
              <a:rPr lang="ko-KR" altLang="en-US" dirty="0" err="1"/>
              <a:t>리버브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(Reverb)</a:t>
            </a:r>
            <a:r>
              <a:rPr lang="ko-KR" altLang="en-US" dirty="0"/>
              <a:t>로 울림 소리 추가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4879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11EFB-AE2E-DB18-4D20-EBC87EEE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4EB4C-A994-4790-8FED-2D46C480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곡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99066F-3C26-473C-BA71-430CF051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20</a:t>
            </a:r>
            <a:r>
              <a:rPr lang="ko-KR" altLang="en-US" dirty="0"/>
              <a:t>초 정도의 곡입니다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느낌이 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죽림의 선율">
            <a:hlinkClick r:id="" action="ppaction://media"/>
            <a:extLst>
              <a:ext uri="{FF2B5EF4-FFF2-40B4-BE49-F238E27FC236}">
                <a16:creationId xmlns:a16="http://schemas.microsoft.com/office/drawing/2014/main" id="{3ED9A98D-5A4F-4014-A830-08EE485CC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1154" y="266844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36BB-A5AE-41D5-8B47-88F38DEE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증폭 </a:t>
            </a:r>
            <a:r>
              <a:rPr lang="en-US" altLang="ko-KR" dirty="0"/>
              <a:t>(Amplify)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34DAC2-81C4-444E-812E-D5E58B76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볼륨과 압축</a:t>
            </a:r>
            <a:r>
              <a:rPr lang="en-US" altLang="ko-KR" dirty="0"/>
              <a:t>] – [</a:t>
            </a:r>
            <a:r>
              <a:rPr lang="ko-KR" altLang="en-US" dirty="0"/>
              <a:t>증폭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음량을 키웁니다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증폭이 </a:t>
            </a:r>
            <a:r>
              <a:rPr lang="en-US" altLang="ko-KR" sz="1800" dirty="0"/>
              <a:t>0</a:t>
            </a:r>
            <a:r>
              <a:rPr lang="ko-KR" altLang="en-US" sz="1800" dirty="0"/>
              <a:t>보다 작으면</a:t>
            </a:r>
            <a:r>
              <a:rPr lang="en-US" altLang="ko-KR" sz="1800" dirty="0"/>
              <a:t> </a:t>
            </a:r>
            <a:r>
              <a:rPr lang="ko-KR" altLang="en-US" sz="1800" dirty="0"/>
              <a:t>음량이 줄어듭니다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기본으로 주는 증폭 값은</a:t>
            </a:r>
            <a:endParaRPr lang="en-US" altLang="ko-KR" sz="1800" dirty="0"/>
          </a:p>
          <a:p>
            <a:pPr lvl="1"/>
            <a:r>
              <a:rPr lang="ko-KR" altLang="en-US" sz="1600" dirty="0"/>
              <a:t>새 피크 증폭을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하는 값입니다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음량이 가장 높은 곳의 음량을</a:t>
            </a:r>
            <a:br>
              <a:rPr lang="en-US" altLang="ko-KR" sz="1600" dirty="0"/>
            </a:br>
            <a:r>
              <a:rPr lang="ko-KR" altLang="en-US" sz="1600" dirty="0"/>
              <a:t>최대로 하는 값입니다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새 피크 증폭이 </a:t>
            </a:r>
            <a:r>
              <a:rPr lang="en-US" altLang="ko-KR" sz="1800" dirty="0"/>
              <a:t>0</a:t>
            </a:r>
            <a:r>
              <a:rPr lang="ko-KR" altLang="en-US" sz="1800" dirty="0"/>
              <a:t>보다 커지면</a:t>
            </a:r>
            <a:endParaRPr lang="en-US" altLang="ko-KR" sz="1800" dirty="0"/>
          </a:p>
          <a:p>
            <a:pPr lvl="1"/>
            <a:r>
              <a:rPr lang="ko-KR" altLang="en-US" sz="1600" dirty="0"/>
              <a:t>확인 버튼이 눌리지 않습니다</a:t>
            </a:r>
            <a:r>
              <a:rPr lang="en-US" altLang="ko-KR" sz="1600" dirty="0"/>
              <a:t>.</a:t>
            </a:r>
            <a:endParaRPr lang="en-US" altLang="ko-KR" sz="1800" dirty="0"/>
          </a:p>
          <a:p>
            <a:r>
              <a:rPr lang="ko-KR" altLang="en-US" sz="1800" dirty="0" err="1"/>
              <a:t>클리핑을</a:t>
            </a:r>
            <a:r>
              <a:rPr lang="ko-KR" altLang="en-US" sz="1800" dirty="0"/>
              <a:t> 허용하면 소리를 더 키울 수</a:t>
            </a:r>
            <a:br>
              <a:rPr lang="en-US" altLang="ko-KR" sz="1800" dirty="0"/>
            </a:br>
            <a:r>
              <a:rPr lang="ko-KR" altLang="en-US" sz="1800" dirty="0"/>
              <a:t>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소리 정보에 손실이 발생합니다</a:t>
            </a:r>
            <a:r>
              <a:rPr lang="en-US" altLang="ko-KR" sz="1800" dirty="0"/>
              <a:t>.</a:t>
            </a:r>
            <a:endParaRPr lang="en-US" altLang="ko-KR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CA15F31-1AB3-7D2B-1357-2AB84D9615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994" y="2682875"/>
            <a:ext cx="3076575" cy="2771775"/>
          </a:xfrm>
        </p:spPr>
      </p:pic>
    </p:spTree>
    <p:extLst>
      <p:ext uri="{BB962C8B-B14F-4D97-AF65-F5344CB8AC3E}">
        <p14:creationId xmlns:p14="http://schemas.microsoft.com/office/powerpoint/2010/main" val="299970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DF574-76D3-44B2-947A-CA916957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리버브</a:t>
            </a:r>
            <a:r>
              <a:rPr lang="ko-KR" altLang="en-US" dirty="0"/>
              <a:t> </a:t>
            </a:r>
            <a:r>
              <a:rPr lang="en-US" altLang="ko-KR" dirty="0"/>
              <a:t>(Reverb)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DFCA7A-1ABE-4A31-95BD-7924C2263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1910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지연 및 </a:t>
            </a:r>
            <a:r>
              <a:rPr lang="ko-KR" altLang="en-US" dirty="0" err="1"/>
              <a:t>리버브</a:t>
            </a:r>
            <a:r>
              <a:rPr lang="en-US" altLang="ko-KR" dirty="0"/>
              <a:t>] – 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 err="1"/>
              <a:t>리버브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잔향</a:t>
            </a:r>
            <a:r>
              <a:rPr lang="en-US" altLang="ko-KR" dirty="0"/>
              <a:t>)]</a:t>
            </a:r>
          </a:p>
          <a:p>
            <a:r>
              <a:rPr lang="ko-KR" altLang="en-US" sz="1600" dirty="0"/>
              <a:t>반향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울림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효과를 적용합니다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소리에 공간감을 부여합니다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스테레오는 좌우 소리가 달라집니다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방 크기가 크면 울림이 커집니다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소리가 벽에 닿아 돌아오는 것과 관련이</a:t>
            </a:r>
            <a:br>
              <a:rPr lang="en-US" altLang="ko-KR" sz="1400" dirty="0"/>
            </a:br>
            <a:r>
              <a:rPr lang="ko-KR" altLang="en-US" sz="1400" dirty="0"/>
              <a:t>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방 크기 대비 울림 효과를 강하게 하려면</a:t>
            </a:r>
            <a:br>
              <a:rPr lang="en-US" altLang="ko-KR" sz="1600" dirty="0"/>
            </a:br>
            <a:r>
              <a:rPr lang="ko-KR" altLang="en-US" sz="1600" dirty="0"/>
              <a:t>잔향을 높입니다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Dry </a:t>
            </a:r>
            <a:r>
              <a:rPr lang="ko-KR" altLang="en-US" sz="1600" dirty="0"/>
              <a:t>신호는 효과 적용 전 신호입니다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Wet </a:t>
            </a:r>
            <a:r>
              <a:rPr lang="ko-KR" altLang="en-US" sz="1600" dirty="0"/>
              <a:t>신호는 효과 적용 후에</a:t>
            </a:r>
            <a:r>
              <a:rPr lang="en-US" altLang="ko-KR" sz="1600" dirty="0"/>
              <a:t> </a:t>
            </a:r>
            <a:r>
              <a:rPr lang="ko-KR" altLang="en-US" sz="1600" dirty="0"/>
              <a:t>순수하게 얻는 신호입니다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AB2ED4B-EAFF-C674-CEC9-1764C78EEC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0131" y="2057400"/>
            <a:ext cx="2780301" cy="4022725"/>
          </a:xfrm>
        </p:spPr>
      </p:pic>
    </p:spTree>
    <p:extLst>
      <p:ext uri="{BB962C8B-B14F-4D97-AF65-F5344CB8AC3E}">
        <p14:creationId xmlns:p14="http://schemas.microsoft.com/office/powerpoint/2010/main" val="101629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D1C8C-0619-4820-B1F0-65B6C2D9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</a:t>
            </a:r>
            <a:r>
              <a:rPr lang="en-US" altLang="ko-KR" dirty="0"/>
              <a:t>(Fade Out)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4F7D12-4BA3-468C-BE8B-30B22CAC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 err="1"/>
              <a:t>페이딩</a:t>
            </a:r>
            <a:r>
              <a:rPr lang="en-US" altLang="ko-KR" dirty="0"/>
              <a:t>] – [</a:t>
            </a:r>
            <a:r>
              <a:rPr lang="ko-KR" altLang="en-US" dirty="0" err="1"/>
              <a:t>페이드</a:t>
            </a:r>
            <a:r>
              <a:rPr lang="ko-KR" altLang="en-US" dirty="0"/>
              <a:t> 아웃 </a:t>
            </a:r>
            <a:r>
              <a:rPr lang="en-US" altLang="ko-KR" dirty="0"/>
              <a:t>(</a:t>
            </a:r>
            <a:r>
              <a:rPr lang="ko-KR" altLang="en-US" dirty="0"/>
              <a:t>퇴장 효과</a:t>
            </a:r>
            <a:r>
              <a:rPr lang="en-US" altLang="ko-KR" dirty="0"/>
              <a:t>)]</a:t>
            </a:r>
          </a:p>
          <a:p>
            <a:r>
              <a:rPr lang="ko-KR" altLang="en-US" dirty="0"/>
              <a:t>선택한 구간의 음량이 원래 음량에서부터 서서히 감소하여 </a:t>
            </a:r>
            <a:r>
              <a:rPr lang="en-US" altLang="ko-KR" dirty="0"/>
              <a:t>0</a:t>
            </a:r>
            <a:r>
              <a:rPr lang="ko-KR" altLang="en-US" dirty="0"/>
              <a:t>에 도달하도록</a:t>
            </a:r>
            <a:br>
              <a:rPr lang="en-US" altLang="ko-KR" dirty="0"/>
            </a:br>
            <a:r>
              <a:rPr lang="ko-KR" altLang="en-US" dirty="0"/>
              <a:t>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음악이 자연스럽게 끝나도록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전환하도록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만들 때 유용합니다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</a:rPr>
              <a:t>트랙 전체에 적용하지 말고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음악이 끝나는 구간 일부를 잡아서 적용하세요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dirty="0"/>
              <a:t>선택한 구간의 길이에 따라 효과가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98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DE311-8E87-4F77-BA86-681A90E6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내보내기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1E4CE8-3D11-4E6B-A341-422BD098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399"/>
            <a:ext cx="5356941" cy="432330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오디오 내보내기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45720" indent="0">
              <a:buNone/>
            </a:pPr>
            <a:endParaRPr lang="en-US" altLang="ko-KR" sz="2000" dirty="0"/>
          </a:p>
          <a:p>
            <a:r>
              <a:rPr lang="en-US" altLang="ko-KR" dirty="0"/>
              <a:t>WAV </a:t>
            </a:r>
            <a:r>
              <a:rPr lang="ko-KR" altLang="en-US" dirty="0"/>
              <a:t>파일</a:t>
            </a:r>
            <a:r>
              <a:rPr lang="en-US" altLang="ko-KR" dirty="0"/>
              <a:t>, MP3 </a:t>
            </a:r>
            <a:r>
              <a:rPr lang="ko-KR" altLang="en-US" dirty="0"/>
              <a:t>파일</a:t>
            </a:r>
            <a:r>
              <a:rPr lang="en-US" altLang="ko-KR" dirty="0"/>
              <a:t>, WMA </a:t>
            </a:r>
            <a:r>
              <a:rPr lang="ko-KR" altLang="en-US" dirty="0"/>
              <a:t>파일 등</a:t>
            </a:r>
            <a:br>
              <a:rPr lang="en-US" altLang="ko-KR" dirty="0"/>
            </a:br>
            <a:r>
              <a:rPr lang="ko-KR" altLang="en-US" dirty="0"/>
              <a:t>다양한 확장자로 내보낼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1800" dirty="0"/>
              <a:t>WAV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비압축</a:t>
            </a:r>
            <a:r>
              <a:rPr lang="ko-KR" altLang="en-US" sz="1800" dirty="0"/>
              <a:t> 오디오 형식이므로</a:t>
            </a:r>
            <a:br>
              <a:rPr lang="en-US" altLang="ko-KR" sz="1800" dirty="0"/>
            </a:br>
            <a:r>
              <a:rPr lang="ko-KR" altLang="en-US" sz="1800" dirty="0"/>
              <a:t>짧은 효과음에 적합합니다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MP3</a:t>
            </a:r>
            <a:r>
              <a:rPr lang="ko-KR" altLang="en-US" sz="1800" dirty="0"/>
              <a:t>는 압축률이 높으므로</a:t>
            </a:r>
            <a:br>
              <a:rPr lang="en-US" altLang="ko-KR" sz="1800" dirty="0"/>
            </a:br>
            <a:r>
              <a:rPr lang="ko-KR" altLang="en-US" sz="1800" dirty="0"/>
              <a:t>긴 노래에 적합하지만 음질이 저하됩니다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1"/>
                </a:solidFill>
              </a:rPr>
              <a:t>이번 실습에서는 </a:t>
            </a:r>
            <a:r>
              <a:rPr lang="en-US" altLang="ko-KR" dirty="0">
                <a:solidFill>
                  <a:schemeClr val="accent4"/>
                </a:solidFill>
              </a:rPr>
              <a:t>WAV</a:t>
            </a:r>
            <a:r>
              <a:rPr lang="ko-KR" altLang="en-US" dirty="0">
                <a:solidFill>
                  <a:schemeClr val="accent1"/>
                </a:solidFill>
              </a:rPr>
              <a:t>로 내보내 봅시다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메타데이터 편집</a:t>
            </a:r>
            <a:r>
              <a:rPr lang="en-US" altLang="ko-KR" dirty="0">
                <a:solidFill>
                  <a:schemeClr val="accent1"/>
                </a:solidFill>
              </a:rPr>
              <a:t>” </a:t>
            </a:r>
            <a:r>
              <a:rPr lang="ko-KR" altLang="en-US" dirty="0">
                <a:solidFill>
                  <a:schemeClr val="accent1"/>
                </a:solidFill>
              </a:rPr>
              <a:t>버튼을 눌러봅시다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0D6EFF5-7F0C-5B5E-03D0-3C66F249C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081936"/>
            <a:ext cx="4754563" cy="3973653"/>
          </a:xfrm>
        </p:spPr>
      </p:pic>
    </p:spTree>
    <p:extLst>
      <p:ext uri="{BB962C8B-B14F-4D97-AF65-F5344CB8AC3E}">
        <p14:creationId xmlns:p14="http://schemas.microsoft.com/office/powerpoint/2010/main" val="30054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D214E-E36E-43A1-B3C9-91FDBCF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 편집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복습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9ADCA-C94C-4ED0-86BC-04B36CF052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여기서 노래의 아티스트 이름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트랙 제목</a:t>
            </a:r>
            <a:r>
              <a:rPr lang="en-US" altLang="ko-KR" dirty="0"/>
              <a:t>, </a:t>
            </a:r>
            <a:r>
              <a:rPr lang="ko-KR" altLang="en-US" dirty="0"/>
              <a:t>작곡 연도 등을 입력할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자신만의 노래에 자신의 이름을 넣을 수 있으면 좋겠죠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트랙 제목은 곡 제목이고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음반 제목은 앨범 제목입니다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만큼 입력하고 </a:t>
            </a:r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  <a:r>
              <a:rPr lang="ko-KR" altLang="en-US" dirty="0"/>
              <a:t>을 누르면 내보내기가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내보내기가 완료되면 파일을 열어 음악을 감상하면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DD43DC-B1E8-3038-E59C-FF66688A74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298602"/>
            <a:ext cx="4754563" cy="3540320"/>
          </a:xfrm>
        </p:spPr>
      </p:pic>
    </p:spTree>
    <p:extLst>
      <p:ext uri="{BB962C8B-B14F-4D97-AF65-F5344CB8AC3E}">
        <p14:creationId xmlns:p14="http://schemas.microsoft.com/office/powerpoint/2010/main" val="424261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051D46-D981-78D2-79FB-981408D8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곡을 완성했어요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B05092-1716-AE7B-FC7C-A13C9BBC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  <a:r>
              <a:rPr lang="ko-KR" altLang="en-US" dirty="0"/>
              <a:t>마디의 곡을 완성하신 분들은 </a:t>
            </a:r>
            <a:r>
              <a:rPr lang="ko-KR" altLang="en-US" dirty="0" err="1"/>
              <a:t>디스코드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ko-KR" altLang="en-US" dirty="0">
                <a:solidFill>
                  <a:schemeClr val="accent4"/>
                </a:solidFill>
              </a:rPr>
              <a:t>🎼</a:t>
            </a:r>
            <a:r>
              <a:rPr lang="ko-KR" altLang="en-US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ko-KR" altLang="en-US" dirty="0"/>
              <a:t>채널에 자신의</a:t>
            </a:r>
            <a:br>
              <a:rPr lang="en-US" altLang="ko-KR" dirty="0"/>
            </a:br>
            <a:r>
              <a:rPr lang="ko-KR" altLang="en-US" dirty="0"/>
              <a:t>멋진 곡을 올려주세요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0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18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장소는</a:t>
            </a:r>
            <a:r>
              <a:rPr lang="en-US" altLang="ko-KR" dirty="0"/>
              <a:t> </a:t>
            </a:r>
            <a:r>
              <a:rPr lang="ko-KR" altLang="en-US" dirty="0"/>
              <a:t>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준비물</a:t>
            </a:r>
            <a:endParaRPr lang="en-US" altLang="ko-KR" dirty="0"/>
          </a:p>
          <a:p>
            <a:pPr lvl="1"/>
            <a:r>
              <a:rPr lang="ko-KR" altLang="en-US" dirty="0"/>
              <a:t>노트북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(Windows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macOS)</a:t>
            </a:r>
          </a:p>
          <a:p>
            <a:pPr lvl="1"/>
            <a:r>
              <a:rPr lang="en-US" altLang="ko-KR" dirty="0"/>
              <a:t>Rider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Visual Studio)</a:t>
            </a:r>
          </a:p>
          <a:p>
            <a:pPr lvl="1"/>
            <a:r>
              <a:rPr lang="en-US" altLang="ko-KR" dirty="0"/>
              <a:t>Python 3.11</a:t>
            </a:r>
          </a:p>
          <a:p>
            <a:pPr lvl="1"/>
            <a:r>
              <a:rPr lang="en-US" altLang="ko-KR" dirty="0" err="1"/>
              <a:t>FluidSynth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MIDI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재생하는 디바이스와 사운드</a:t>
            </a:r>
            <a:endParaRPr lang="en-US" altLang="ko-KR" dirty="0"/>
          </a:p>
          <a:p>
            <a:pPr lvl="1"/>
            <a:r>
              <a:rPr lang="en-US" altLang="ko-KR" dirty="0"/>
              <a:t>Message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Channel, Key, Velocity</a:t>
            </a:r>
          </a:p>
          <a:p>
            <a:pPr lvl="1"/>
            <a:r>
              <a:rPr lang="ko-KR" altLang="en-US" dirty="0"/>
              <a:t>타이밍</a:t>
            </a:r>
            <a:endParaRPr lang="en-US" altLang="ko-KR" dirty="0"/>
          </a:p>
          <a:p>
            <a:pPr lvl="1"/>
            <a:r>
              <a:rPr lang="en-US" altLang="ko-KR" dirty="0"/>
              <a:t>MIDI Binary </a:t>
            </a:r>
            <a:r>
              <a:rPr lang="ko-KR" altLang="en-US" dirty="0"/>
              <a:t>파일 해부</a:t>
            </a:r>
            <a:endParaRPr lang="en-US" altLang="ko-KR" dirty="0"/>
          </a:p>
          <a:p>
            <a:r>
              <a:rPr lang="en-US" altLang="ko-KR" dirty="0"/>
              <a:t>MIDI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MIDI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lvl="1"/>
            <a:r>
              <a:rPr lang="en-US" altLang="ko-KR" dirty="0"/>
              <a:t>C# MIDI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C#</a:t>
            </a:r>
            <a:r>
              <a:rPr lang="ko-KR" altLang="en-US" dirty="0"/>
              <a:t>에서 </a:t>
            </a:r>
            <a:r>
              <a:rPr lang="en-US" altLang="ko-KR" dirty="0"/>
              <a:t>FluidSynth </a:t>
            </a:r>
            <a:r>
              <a:rPr lang="ko-KR" altLang="en-US" dirty="0"/>
              <a:t>사용하기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925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E788-2B5C-4E7B-8E16-0F471F7D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4C08E-EC2C-48D9-B170-0588093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곡의 제목은 </a:t>
            </a:r>
            <a:r>
              <a:rPr lang="en-US" altLang="ko-KR" dirty="0"/>
              <a:t>“</a:t>
            </a:r>
            <a:r>
              <a:rPr lang="ko-KR" altLang="en-US" dirty="0"/>
              <a:t>죽림의 선율</a:t>
            </a:r>
            <a:r>
              <a:rPr lang="en-US" altLang="ko-KR" dirty="0"/>
              <a:t>”(2015)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제목처럼 대나무숲에 있는 듯한 느낌을 표현하고자 하였습니다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F346D-18EC-42EC-B72B-7EF70D083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6" y="2848120"/>
            <a:ext cx="9604664" cy="35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AF2C-AFCB-4825-BF63-87303E79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A88FA-F59A-45D6-A2FE-54CBE157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곡의 특징</a:t>
            </a:r>
            <a:endParaRPr lang="en-US" altLang="ko-KR" dirty="0"/>
          </a:p>
          <a:p>
            <a:pPr lvl="1"/>
            <a:r>
              <a:rPr lang="ko-KR" altLang="en-US" dirty="0"/>
              <a:t>에코 효과를 구현하기 위해 </a:t>
            </a:r>
            <a:r>
              <a:rPr lang="ko-KR" altLang="en-US" dirty="0">
                <a:solidFill>
                  <a:schemeClr val="accent1"/>
                </a:solidFill>
              </a:rPr>
              <a:t>캐논</a:t>
            </a:r>
            <a:r>
              <a:rPr lang="en-US" altLang="ko-KR" dirty="0">
                <a:solidFill>
                  <a:schemeClr val="accent1"/>
                </a:solidFill>
              </a:rPr>
              <a:t>(Canon, </a:t>
            </a:r>
            <a:r>
              <a:rPr lang="ko-KR" altLang="en-US" dirty="0">
                <a:solidFill>
                  <a:schemeClr val="accent1"/>
                </a:solidFill>
              </a:rPr>
              <a:t>돌림노래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기법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/>
            <a:r>
              <a:rPr lang="ko-KR" altLang="en-US" dirty="0"/>
              <a:t>앞의 악보에서 </a:t>
            </a:r>
            <a:r>
              <a:rPr lang="en-US" altLang="ko-KR" dirty="0"/>
              <a:t>2~4</a:t>
            </a:r>
            <a:r>
              <a:rPr lang="ko-KR" altLang="en-US" dirty="0"/>
              <a:t>번째 </a:t>
            </a:r>
            <a:r>
              <a:rPr lang="en-US" altLang="ko-KR" dirty="0"/>
              <a:t>Staff</a:t>
            </a:r>
            <a:r>
              <a:rPr lang="ko-KR" altLang="en-US" dirty="0"/>
              <a:t>는 첫 번째 </a:t>
            </a:r>
            <a:r>
              <a:rPr lang="en-US" altLang="ko-KR" dirty="0"/>
              <a:t>Staff</a:t>
            </a:r>
            <a:r>
              <a:rPr lang="ko-KR" altLang="en-US" dirty="0"/>
              <a:t>의 멜로디를 그대로 반복하고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음향적으로 주제를 표현하기 위해 바람 소리 삽입</a:t>
            </a:r>
            <a:endParaRPr lang="en-US" altLang="ko-KR" dirty="0"/>
          </a:p>
          <a:p>
            <a:pPr lvl="2"/>
            <a:r>
              <a:rPr lang="ko-KR" altLang="en-US" dirty="0"/>
              <a:t>사용한 악기는 사실 바람 소리가 아니라 파도 소리를 내는 악기</a:t>
            </a:r>
            <a:r>
              <a:rPr lang="en-US" altLang="ko-KR" dirty="0"/>
              <a:t>(Seashore)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멜로디의 악기는 </a:t>
            </a:r>
            <a:r>
              <a:rPr lang="en-US" altLang="ko-KR" dirty="0"/>
              <a:t>Shamisen</a:t>
            </a:r>
            <a:r>
              <a:rPr lang="ko-KR" altLang="en-US" dirty="0"/>
              <a:t>이라는 일본 전통 현악기입니다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리듬이 빨라지면서 </a:t>
            </a:r>
            <a:r>
              <a:rPr lang="ko-KR" altLang="en-US" dirty="0">
                <a:solidFill>
                  <a:schemeClr val="accent1"/>
                </a:solidFill>
              </a:rPr>
              <a:t>변화</a:t>
            </a:r>
            <a:r>
              <a:rPr lang="ko-KR" altLang="en-US" dirty="0"/>
              <a:t>를 주는 구간 존재</a:t>
            </a:r>
            <a:endParaRPr lang="en-US" altLang="ko-KR" dirty="0"/>
          </a:p>
          <a:p>
            <a:pPr lvl="2"/>
            <a:r>
              <a:rPr lang="en-US" altLang="ko-KR" dirty="0"/>
              <a:t>32</a:t>
            </a:r>
            <a:r>
              <a:rPr lang="ko-KR" altLang="en-US" dirty="0"/>
              <a:t>초부터 바람 소리가 커지고 </a:t>
            </a:r>
            <a:r>
              <a:rPr lang="en-US" altLang="ko-KR" dirty="0"/>
              <a:t>8</a:t>
            </a:r>
            <a:r>
              <a:rPr lang="ko-KR" altLang="en-US" dirty="0" err="1"/>
              <a:t>분음표가</a:t>
            </a:r>
            <a:r>
              <a:rPr lang="ko-KR" altLang="en-US" dirty="0"/>
              <a:t> 많이 사용됩니다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48</a:t>
            </a:r>
            <a:r>
              <a:rPr lang="ko-KR" altLang="en-US" dirty="0"/>
              <a:t>초부터 리듬이 다시 </a:t>
            </a:r>
            <a:r>
              <a:rPr lang="ko-KR" altLang="en-US" dirty="0" err="1"/>
              <a:t>느려지면서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1"/>
                </a:solidFill>
              </a:rPr>
              <a:t>회귀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들어봅시다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죽림의 선율">
            <a:hlinkClick r:id="" action="ppaction://media"/>
            <a:extLst>
              <a:ext uri="{FF2B5EF4-FFF2-40B4-BE49-F238E27FC236}">
                <a16:creationId xmlns:a16="http://schemas.microsoft.com/office/drawing/2014/main" id="{7F9361DD-2DE6-4A2C-80FD-20E100602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1127" y="524495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D98C1-7895-40DF-8518-2EC42991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766C6-0106-4104-A544-FEC1E3BA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25</a:t>
            </a:r>
            <a:r>
              <a:rPr lang="ko-KR" altLang="en-US" dirty="0"/>
              <a:t>초 정도의 곡입니다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느낌이 드나요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여러분이 이미 알고 계신 곡 중 비슷하다고 생각되는 곡이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다박의 선율">
            <a:hlinkClick r:id="" action="ppaction://media"/>
            <a:extLst>
              <a:ext uri="{FF2B5EF4-FFF2-40B4-BE49-F238E27FC236}">
                <a16:creationId xmlns:a16="http://schemas.microsoft.com/office/drawing/2014/main" id="{FD9BDAA9-DDD6-4741-9560-8C1098E522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448" y="2709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7F234-417D-4298-8B83-E30A2255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E1A6B-D18E-49EF-A4E7-D36E787B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곡의 제목은 </a:t>
            </a:r>
            <a:r>
              <a:rPr lang="en-US" altLang="ko-KR" dirty="0"/>
              <a:t>“</a:t>
            </a:r>
            <a:r>
              <a:rPr lang="ko-KR" altLang="en-US" dirty="0" err="1"/>
              <a:t>다박의</a:t>
            </a:r>
            <a:r>
              <a:rPr lang="ko-KR" altLang="en-US" dirty="0"/>
              <a:t> 선율</a:t>
            </a:r>
            <a:r>
              <a:rPr lang="en-US" altLang="ko-KR" dirty="0"/>
              <a:t>”(2018)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시간 만에 완성한 곡입니다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Staff</a:t>
            </a:r>
            <a:r>
              <a:rPr lang="ko-KR" altLang="en-US" dirty="0"/>
              <a:t>의 박자 표기에 주목해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20227-8DD2-4510-AC33-E18E3A77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09" y="2888052"/>
            <a:ext cx="10841182" cy="23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6808</TotalTime>
  <Words>3224</Words>
  <Application>Microsoft Office PowerPoint</Application>
  <PresentationFormat>와이드스크린</PresentationFormat>
  <Paragraphs>538</Paragraphs>
  <Slides>59</Slides>
  <Notes>0</Notes>
  <HiddenSlides>0</HiddenSlides>
  <MMClips>28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나눔손글씨 느릿느릿체</vt:lpstr>
      <vt:lpstr>나눔손글씨 세화체</vt:lpstr>
      <vt:lpstr>맑은 고딕</vt:lpstr>
      <vt:lpstr>Arial</vt:lpstr>
      <vt:lpstr>Consolas</vt:lpstr>
      <vt:lpstr>Corbel</vt:lpstr>
      <vt:lpstr>기본</vt:lpstr>
      <vt:lpstr>작곡 세미나</vt:lpstr>
      <vt:lpstr>오늘 할 일</vt:lpstr>
      <vt:lpstr>곡 분석하기</vt:lpstr>
      <vt:lpstr>곡 분석 실습</vt:lpstr>
      <vt:lpstr>첫 번째 곡</vt:lpstr>
      <vt:lpstr>첫 번째 곡</vt:lpstr>
      <vt:lpstr>첫 번째 곡</vt:lpstr>
      <vt:lpstr>두 번째 곡</vt:lpstr>
      <vt:lpstr>두 번째 곡</vt:lpstr>
      <vt:lpstr>두 번째 곡</vt:lpstr>
      <vt:lpstr>두 번째 곡</vt:lpstr>
      <vt:lpstr>두 번째 곡</vt:lpstr>
      <vt:lpstr>세 번째 곡</vt:lpstr>
      <vt:lpstr>세 번째 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멜로디부터 작곡하기</vt:lpstr>
      <vt:lpstr>멜로디부터 작곡하기 순서</vt:lpstr>
      <vt:lpstr>악상 떠올리기</vt:lpstr>
      <vt:lpstr>규칙</vt:lpstr>
      <vt:lpstr>PowerPoint 프레젠테이션</vt:lpstr>
      <vt:lpstr>구조 짜기</vt:lpstr>
      <vt:lpstr>구조</vt:lpstr>
      <vt:lpstr>감정선</vt:lpstr>
      <vt:lpstr>조성 변화</vt:lpstr>
      <vt:lpstr>악상 녹음하기</vt:lpstr>
      <vt:lpstr>청음해서 악보에 옮기기</vt:lpstr>
      <vt:lpstr>청음하기</vt:lpstr>
      <vt:lpstr>조성을 찾는 순서 (복습)</vt:lpstr>
      <vt:lpstr>상대음감 활용법 (복습)</vt:lpstr>
      <vt:lpstr>멜로디를 악보에 옮기기</vt:lpstr>
      <vt:lpstr>각 마디에 어울리는 화음 찾기</vt:lpstr>
      <vt:lpstr>적절한 화음 찾기</vt:lpstr>
      <vt:lpstr>적절한 화음 찾기</vt:lpstr>
      <vt:lpstr>3화음의 이름 (복습)</vt:lpstr>
      <vt:lpstr>잘 어울리는 화음 찾기 (복습)</vt:lpstr>
      <vt:lpstr>반주 제작하기</vt:lpstr>
      <vt:lpstr>반주 만들기</vt:lpstr>
      <vt:lpstr>반주 만드는 법 (복습)</vt:lpstr>
      <vt:lpstr>반주 만드는 법 (복습)</vt:lpstr>
      <vt:lpstr>화음 펼치기 (복습)</vt:lpstr>
      <vt:lpstr>서브멜로디를 만들 때</vt:lpstr>
      <vt:lpstr>WAV로 내보내기</vt:lpstr>
      <vt:lpstr>곡 다듬기</vt:lpstr>
      <vt:lpstr>음향 효과 주기</vt:lpstr>
      <vt:lpstr>PowerPoint 프레젠테이션</vt:lpstr>
      <vt:lpstr>증폭 (Amplify) (복습)</vt:lpstr>
      <vt:lpstr>리버브 (Reverb) (복습)</vt:lpstr>
      <vt:lpstr>페이드 아웃 (Fade Out) (복습)</vt:lpstr>
      <vt:lpstr>오디오 내보내기 (복습)</vt:lpstr>
      <vt:lpstr>메타데이터 편집 (복습)</vt:lpstr>
      <vt:lpstr>곡을 완성했어요!</vt:lpstr>
      <vt:lpstr>다음 세미나 공지</vt:lpstr>
      <vt:lpstr>다음 세미나는…</vt:lpstr>
      <vt:lpstr>9주차 세미나 미리보기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8주차</dc:title>
  <dc:creator>안단태</dc:creator>
  <cp:lastModifiedBy>단태 안</cp:lastModifiedBy>
  <cp:revision>380</cp:revision>
  <dcterms:created xsi:type="dcterms:W3CDTF">2018-09-25T08:53:20Z</dcterms:created>
  <dcterms:modified xsi:type="dcterms:W3CDTF">2024-08-13T03:55:47Z</dcterms:modified>
</cp:coreProperties>
</file>